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6.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1"/>
    <p:sldMasterId id="2147483833" r:id="rId2"/>
    <p:sldMasterId id="2147483845" r:id="rId3"/>
    <p:sldMasterId id="2147483867" r:id="rId4"/>
    <p:sldMasterId id="2147483879" r:id="rId5"/>
  </p:sldMasterIdLst>
  <p:notesMasterIdLst>
    <p:notesMasterId r:id="rId27"/>
  </p:notesMasterIdLst>
  <p:sldIdLst>
    <p:sldId id="282" r:id="rId6"/>
    <p:sldId id="294" r:id="rId7"/>
    <p:sldId id="301" r:id="rId8"/>
    <p:sldId id="295" r:id="rId9"/>
    <p:sldId id="296" r:id="rId10"/>
    <p:sldId id="297" r:id="rId11"/>
    <p:sldId id="298" r:id="rId12"/>
    <p:sldId id="299" r:id="rId13"/>
    <p:sldId id="300" r:id="rId14"/>
    <p:sldId id="293" r:id="rId15"/>
    <p:sldId id="292" r:id="rId16"/>
    <p:sldId id="285" r:id="rId17"/>
    <p:sldId id="302" r:id="rId18"/>
    <p:sldId id="290" r:id="rId19"/>
    <p:sldId id="289" r:id="rId20"/>
    <p:sldId id="288" r:id="rId21"/>
    <p:sldId id="287" r:id="rId22"/>
    <p:sldId id="284" r:id="rId23"/>
    <p:sldId id="286" r:id="rId24"/>
    <p:sldId id="291"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8B63"/>
    <a:srgbClr val="5E6246"/>
    <a:srgbClr val="F3E7D4"/>
    <a:srgbClr val="FEF5E7"/>
    <a:srgbClr val="F8F0E4"/>
    <a:srgbClr val="DADCCE"/>
    <a:srgbClr val="6B7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0737E6-8FC7-4917-A26B-4FED52180802}" v="4" dt="2026-01-13T08:57:54.5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1" d="100"/>
          <a:sy n="81" d="100"/>
        </p:scale>
        <p:origin x="513" y="204"/>
      </p:cViewPr>
      <p:guideLst>
        <p:guide orient="horz" pos="223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spina Youssef" userId="1b64db5d-6257-4127-9ac2-b46596966bd0" providerId="ADAL" clId="{6C028FD6-4445-4B47-BA71-A3AE977DC91E}"/>
    <pc:docChg chg="custSel modSld">
      <pc:chgData name="Tespina Youssef" userId="1b64db5d-6257-4127-9ac2-b46596966bd0" providerId="ADAL" clId="{6C028FD6-4445-4B47-BA71-A3AE977DC91E}" dt="2026-01-13T08:57:54.513" v="28"/>
      <pc:docMkLst>
        <pc:docMk/>
      </pc:docMkLst>
      <pc:sldChg chg="addSp delSp modSp mod">
        <pc:chgData name="Tespina Youssef" userId="1b64db5d-6257-4127-9ac2-b46596966bd0" providerId="ADAL" clId="{6C028FD6-4445-4B47-BA71-A3AE977DC91E}" dt="2026-01-13T08:57:54.513" v="28"/>
        <pc:sldMkLst>
          <pc:docMk/>
          <pc:sldMk cId="115455775" sldId="285"/>
        </pc:sldMkLst>
        <pc:spChg chg="mod">
          <ac:chgData name="Tespina Youssef" userId="1b64db5d-6257-4127-9ac2-b46596966bd0" providerId="ADAL" clId="{6C028FD6-4445-4B47-BA71-A3AE977DC91E}" dt="2026-01-13T08:57:54.486" v="4" actId="948"/>
          <ac:spMkLst>
            <pc:docMk/>
            <pc:sldMk cId="115455775" sldId="285"/>
            <ac:spMk id="2" creationId="{F431EF57-8728-E3BD-CDC7-3851784D36B4}"/>
          </ac:spMkLst>
        </pc:spChg>
        <pc:spChg chg="add del mod modVis">
          <ac:chgData name="Tespina Youssef" userId="1b64db5d-6257-4127-9ac2-b46596966bd0" providerId="ADAL" clId="{6C028FD6-4445-4B47-BA71-A3AE977DC91E}" dt="2026-01-13T08:57:54.513" v="26"/>
          <ac:spMkLst>
            <pc:docMk/>
            <pc:sldMk cId="115455775" sldId="285"/>
            <ac:spMk id="37" creationId="{93A36F65-D148-6666-A1EC-46BB9A346D44}"/>
          </ac:spMkLst>
        </pc:spChg>
        <pc:graphicFrameChg chg="mod">
          <ac:chgData name="Tespina Youssef" userId="1b64db5d-6257-4127-9ac2-b46596966bd0" providerId="ADAL" clId="{6C028FD6-4445-4B47-BA71-A3AE977DC91E}" dt="2026-01-13T08:57:54.513" v="28"/>
          <ac:graphicFrameMkLst>
            <pc:docMk/>
            <pc:sldMk cId="115455775" sldId="285"/>
            <ac:graphicFrameMk id="4" creationId="{6B814D1F-B567-A04B-DFDA-0C0E992AD8DA}"/>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F558A1-1EAA-4F9F-BF07-C53BC6AB5C0D}"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5732E-9D3D-4FEB-BE97-DD4FFF33EAE9}" type="slidenum">
              <a:rPr lang="en-US" smtClean="0"/>
              <a:t>‹#›</a:t>
            </a:fld>
            <a:endParaRPr lang="en-US"/>
          </a:p>
        </p:txBody>
      </p:sp>
    </p:spTree>
    <p:extLst>
      <p:ext uri="{BB962C8B-B14F-4D97-AF65-F5344CB8AC3E}">
        <p14:creationId xmlns:p14="http://schemas.microsoft.com/office/powerpoint/2010/main" val="571396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8.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14.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5.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16.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17.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9.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5.xml"/><Relationship Id="rId1" Type="http://schemas.openxmlformats.org/officeDocument/2006/relationships/tags" Target="../tags/tag20.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5.xml"/><Relationship Id="rId1" Type="http://schemas.openxmlformats.org/officeDocument/2006/relationships/tags" Target="../tags/tag21.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5.xml"/><Relationship Id="rId1" Type="http://schemas.openxmlformats.org/officeDocument/2006/relationships/tags" Target="../tags/tag22.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1343E5A-7F1A-F708-210D-F170DFBD3D1B}"/>
              </a:ext>
            </a:extLst>
          </p:cNvPr>
          <p:cNvGraphicFramePr>
            <a:graphicFrameLocks noChangeAspect="1"/>
          </p:cNvGraphicFramePr>
          <p:nvPr userDrawn="1">
            <p:custDataLst>
              <p:tags r:id="rId1"/>
            </p:custDataLst>
            <p:extLst>
              <p:ext uri="{D42A27DB-BD31-4B8C-83A1-F6EECF244321}">
                <p14:modId xmlns:p14="http://schemas.microsoft.com/office/powerpoint/2010/main" val="3857311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9" name="think-cell data - do not delete" hidden="1">
                        <a:extLst>
                          <a:ext uri="{FF2B5EF4-FFF2-40B4-BE49-F238E27FC236}">
                            <a16:creationId xmlns:a16="http://schemas.microsoft.com/office/drawing/2014/main" id="{F1343E5A-7F1A-F708-210D-F170DFBD3D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Content Placeholder 4">
            <a:extLst>
              <a:ext uri="{FF2B5EF4-FFF2-40B4-BE49-F238E27FC236}">
                <a16:creationId xmlns:a16="http://schemas.microsoft.com/office/drawing/2014/main" id="{7ED884F5-319F-2BF1-ADA1-7461907534F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59" y="1"/>
            <a:ext cx="12189541" cy="6858000"/>
          </a:xfrm>
          <a:prstGeom prst="rect">
            <a:avLst/>
          </a:prstGeom>
        </p:spPr>
      </p:pic>
      <p:sp>
        <p:nvSpPr>
          <p:cNvPr id="2" name="Title 1">
            <a:extLst>
              <a:ext uri="{FF2B5EF4-FFF2-40B4-BE49-F238E27FC236}">
                <a16:creationId xmlns:a16="http://schemas.microsoft.com/office/drawing/2014/main" id="{D674139F-466A-0DEB-3705-6B5B6D86F9C1}"/>
              </a:ext>
            </a:extLst>
          </p:cNvPr>
          <p:cNvSpPr>
            <a:spLocks noGrp="1"/>
          </p:cNvSpPr>
          <p:nvPr>
            <p:ph type="ctrTitle"/>
          </p:nvPr>
        </p:nvSpPr>
        <p:spPr>
          <a:xfrm>
            <a:off x="1524000" y="1122363"/>
            <a:ext cx="9144000" cy="2387600"/>
          </a:xfrm>
        </p:spPr>
        <p:txBody>
          <a:bodyPr vert="horz"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60546C5-C548-60F9-5106-5B5B41ADB5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3A30F7-3549-87C6-0CBD-D46F3240EC1E}"/>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F3FAF907-6E6E-7D56-0FEA-ECE1708F2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57307-73DE-0842-A030-846D8984C334}"/>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0" name="TextBox 9">
            <a:extLst>
              <a:ext uri="{FF2B5EF4-FFF2-40B4-BE49-F238E27FC236}">
                <a16:creationId xmlns:a16="http://schemas.microsoft.com/office/drawing/2014/main" id="{F2AA115D-83B7-67FD-53D3-CF165564C589}"/>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4001288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5EC3-07BE-7065-33F1-065F58D4E3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235093-946E-EDD6-DFEA-90FDE56631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6FCF97-E1D5-7D57-6B8D-77DDE5153DBB}"/>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22F4628C-4DE7-C31C-DF65-08D636769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725ED-8CFF-AFA6-2231-72A7AF92B9AC}"/>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318183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4E1F34-27AB-6319-98A0-3092AED368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91230B-DD5B-B470-0F99-BD841B0374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D94D3-BA83-78E4-2CCE-F597D6496261}"/>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4C8A8D52-B2ED-8663-469F-42AFCDF33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9CAD19-16CF-D4F3-29CE-6FE179DACAA4}"/>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1942602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1343E5A-7F1A-F708-210D-F170DFBD3D1B}"/>
              </a:ext>
            </a:extLst>
          </p:cNvPr>
          <p:cNvGraphicFramePr>
            <a:graphicFrameLocks noChangeAspect="1"/>
          </p:cNvGraphicFramePr>
          <p:nvPr userDrawn="1">
            <p:custDataLst>
              <p:tags r:id="rId1"/>
            </p:custDataLst>
            <p:extLst>
              <p:ext uri="{D42A27DB-BD31-4B8C-83A1-F6EECF244321}">
                <p14:modId xmlns:p14="http://schemas.microsoft.com/office/powerpoint/2010/main" val="3857311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9" name="think-cell data - do not delete" hidden="1">
                        <a:extLst>
                          <a:ext uri="{FF2B5EF4-FFF2-40B4-BE49-F238E27FC236}">
                            <a16:creationId xmlns:a16="http://schemas.microsoft.com/office/drawing/2014/main" id="{F1343E5A-7F1A-F708-210D-F170DFBD3D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Content Placeholder 4">
            <a:extLst>
              <a:ext uri="{FF2B5EF4-FFF2-40B4-BE49-F238E27FC236}">
                <a16:creationId xmlns:a16="http://schemas.microsoft.com/office/drawing/2014/main" id="{7ED884F5-319F-2BF1-ADA1-7461907534F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59" y="1"/>
            <a:ext cx="12189541" cy="6858000"/>
          </a:xfrm>
          <a:prstGeom prst="rect">
            <a:avLst/>
          </a:prstGeom>
        </p:spPr>
      </p:pic>
      <p:sp>
        <p:nvSpPr>
          <p:cNvPr id="2" name="Title 1">
            <a:extLst>
              <a:ext uri="{FF2B5EF4-FFF2-40B4-BE49-F238E27FC236}">
                <a16:creationId xmlns:a16="http://schemas.microsoft.com/office/drawing/2014/main" id="{D674139F-466A-0DEB-3705-6B5B6D86F9C1}"/>
              </a:ext>
            </a:extLst>
          </p:cNvPr>
          <p:cNvSpPr>
            <a:spLocks noGrp="1"/>
          </p:cNvSpPr>
          <p:nvPr>
            <p:ph type="ctrTitle"/>
          </p:nvPr>
        </p:nvSpPr>
        <p:spPr>
          <a:xfrm>
            <a:off x="1524000" y="1122363"/>
            <a:ext cx="9144000" cy="2387600"/>
          </a:xfrm>
        </p:spPr>
        <p:txBody>
          <a:bodyPr vert="horz"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60546C5-C548-60F9-5106-5B5B41ADB5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3A30F7-3549-87C6-0CBD-D46F3240EC1E}"/>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F3FAF907-6E6E-7D56-0FEA-ECE1708F2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57307-73DE-0842-A030-846D8984C334}"/>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0" name="TextBox 9">
            <a:extLst>
              <a:ext uri="{FF2B5EF4-FFF2-40B4-BE49-F238E27FC236}">
                <a16:creationId xmlns:a16="http://schemas.microsoft.com/office/drawing/2014/main" id="{F2AA115D-83B7-67FD-53D3-CF165564C589}"/>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1105398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11B588C-9900-9D2E-2303-1F7299E0CBCF}"/>
              </a:ext>
            </a:extLst>
          </p:cNvPr>
          <p:cNvGraphicFramePr>
            <a:graphicFrameLocks noChangeAspect="1"/>
          </p:cNvGraphicFramePr>
          <p:nvPr userDrawn="1">
            <p:custDataLst>
              <p:tags r:id="rId1"/>
            </p:custDataLst>
            <p:extLst>
              <p:ext uri="{D42A27DB-BD31-4B8C-83A1-F6EECF244321}">
                <p14:modId xmlns:p14="http://schemas.microsoft.com/office/powerpoint/2010/main" val="2623308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9" name="think-cell data - do not delete" hidden="1">
                        <a:extLst>
                          <a:ext uri="{FF2B5EF4-FFF2-40B4-BE49-F238E27FC236}">
                            <a16:creationId xmlns:a16="http://schemas.microsoft.com/office/drawing/2014/main" id="{011B588C-9900-9D2E-2303-1F7299E0CB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Content Placeholder 4">
            <a:extLst>
              <a:ext uri="{FF2B5EF4-FFF2-40B4-BE49-F238E27FC236}">
                <a16:creationId xmlns:a16="http://schemas.microsoft.com/office/drawing/2014/main" id="{D096BA7A-5A4F-3E14-D735-08862D8FCCA4}"/>
              </a:ext>
            </a:extLst>
          </p:cNvPr>
          <p:cNvPicPr>
            <a:picLocks noChangeAspect="1"/>
          </p:cNvPicPr>
          <p:nvPr userDrawn="1"/>
        </p:nvPicPr>
        <p:blipFill>
          <a:blip r:embed="rId5">
            <a:extLst>
              <a:ext uri="{BEBA8EAE-BF5A-486C-A8C5-ECC9F3942E4B}">
                <a14:imgProps xmlns:a14="http://schemas.microsoft.com/office/drawing/2010/main">
                  <a14:imgLayer r:embed="rId6">
                    <a14:imgEffect>
                      <a14:sharpenSoften amount="100000"/>
                    </a14:imgEffect>
                    <a14:imgEffect>
                      <a14:brightnessContrast bright="1000" contrast="33000"/>
                    </a14:imgEffect>
                  </a14:imgLayer>
                </a14:imgProps>
              </a:ext>
              <a:ext uri="{28A0092B-C50C-407E-A947-70E740481C1C}">
                <a14:useLocalDpi xmlns:a14="http://schemas.microsoft.com/office/drawing/2010/main" val="0"/>
              </a:ext>
            </a:extLst>
          </a:blip>
          <a:stretch>
            <a:fillRect/>
          </a:stretch>
        </p:blipFill>
        <p:spPr>
          <a:xfrm>
            <a:off x="2459" y="1"/>
            <a:ext cx="12189541" cy="6858000"/>
          </a:xfrm>
          <a:prstGeom prst="rect">
            <a:avLst/>
          </a:prstGeom>
        </p:spPr>
      </p:pic>
      <p:sp>
        <p:nvSpPr>
          <p:cNvPr id="2" name="Title 1">
            <a:extLst>
              <a:ext uri="{FF2B5EF4-FFF2-40B4-BE49-F238E27FC236}">
                <a16:creationId xmlns:a16="http://schemas.microsoft.com/office/drawing/2014/main" id="{E20A5C42-4A84-716B-F204-7308A2F5A270}"/>
              </a:ext>
            </a:extLst>
          </p:cNvPr>
          <p:cNvSpPr>
            <a:spLocks noGrp="1"/>
          </p:cNvSpPr>
          <p:nvPr>
            <p:ph type="title"/>
          </p:nvPr>
        </p:nvSpPr>
        <p:spPr>
          <a:xfrm>
            <a:off x="725241" y="365126"/>
            <a:ext cx="10515600" cy="779462"/>
          </a:xfrm>
        </p:spPr>
        <p:txBody>
          <a:bodyPr vert="horz">
            <a:noAutofit/>
          </a:bodyPr>
          <a:lstStyle>
            <a:lvl1pPr>
              <a:defRPr sz="3000" b="1">
                <a:solidFill>
                  <a:srgbClr val="5E6246"/>
                </a:solidFill>
                <a:latin typeface="Quicksand"/>
              </a:defRPr>
            </a:lvl1pPr>
          </a:lstStyle>
          <a:p>
            <a:r>
              <a:rPr lang="en-US" dirty="0"/>
              <a:t>Click to edit Master title style</a:t>
            </a:r>
          </a:p>
        </p:txBody>
      </p:sp>
      <p:sp>
        <p:nvSpPr>
          <p:cNvPr id="3" name="Content Placeholder 2">
            <a:extLst>
              <a:ext uri="{FF2B5EF4-FFF2-40B4-BE49-F238E27FC236}">
                <a16:creationId xmlns:a16="http://schemas.microsoft.com/office/drawing/2014/main" id="{98B424B2-0E67-2040-432B-36D5EF6D5D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46210-B0CC-D3A1-BEC0-C697E1CCE828}"/>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0C44CCC3-3D76-1A13-6F11-2D8D99A66C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F1921-698D-B3E0-C809-44A368D88BE4}"/>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0" name="TextBox 9">
            <a:extLst>
              <a:ext uri="{FF2B5EF4-FFF2-40B4-BE49-F238E27FC236}">
                <a16:creationId xmlns:a16="http://schemas.microsoft.com/office/drawing/2014/main" id="{4E0B25F4-DF30-EAAB-A12E-60720E20C21E}"/>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
        <p:nvSpPr>
          <p:cNvPr id="15" name="Rectangle 14">
            <a:extLst>
              <a:ext uri="{FF2B5EF4-FFF2-40B4-BE49-F238E27FC236}">
                <a16:creationId xmlns:a16="http://schemas.microsoft.com/office/drawing/2014/main" id="{33E9EC16-294D-04F2-829C-67C2852B07C8}"/>
              </a:ext>
            </a:extLst>
          </p:cNvPr>
          <p:cNvSpPr/>
          <p:nvPr userDrawn="1"/>
        </p:nvSpPr>
        <p:spPr>
          <a:xfrm rot="5400000">
            <a:off x="465264" y="731997"/>
            <a:ext cx="565673" cy="45719"/>
          </a:xfrm>
          <a:prstGeom prst="rect">
            <a:avLst/>
          </a:prstGeom>
          <a:solidFill>
            <a:srgbClr val="5E62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FFDD847-5BDC-076E-1989-01F1388CBC4D}"/>
              </a:ext>
            </a:extLst>
          </p:cNvPr>
          <p:cNvSpPr txBox="1"/>
          <p:nvPr userDrawn="1"/>
        </p:nvSpPr>
        <p:spPr>
          <a:xfrm>
            <a:off x="9042104" y="6624658"/>
            <a:ext cx="3161033" cy="230832"/>
          </a:xfrm>
          <a:prstGeom prst="rect">
            <a:avLst/>
          </a:prstGeom>
          <a:noFill/>
        </p:spPr>
        <p:txBody>
          <a:bodyPr wrap="square">
            <a:spAutoFit/>
          </a:bodyPr>
          <a:lstStyle/>
          <a:p>
            <a:r>
              <a:rPr lang="en-US" sz="900" b="1" dirty="0">
                <a:solidFill>
                  <a:srgbClr val="838961"/>
                </a:solidFill>
                <a:latin typeface="Quicksand" pitchFamily="2" charset="0"/>
              </a:rPr>
              <a:t>Instagram: consulting.hq | LinkedIn: Consulting HQ</a:t>
            </a:r>
            <a:endParaRPr lang="en-US" sz="900" b="1" dirty="0">
              <a:solidFill>
                <a:srgbClr val="838961"/>
              </a:solidFill>
            </a:endParaRPr>
          </a:p>
        </p:txBody>
      </p:sp>
    </p:spTree>
    <p:extLst>
      <p:ext uri="{BB962C8B-B14F-4D97-AF65-F5344CB8AC3E}">
        <p14:creationId xmlns:p14="http://schemas.microsoft.com/office/powerpoint/2010/main" val="1507714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7A0087D-3F4E-AA31-71C8-A5D5561D7889}"/>
              </a:ext>
            </a:extLst>
          </p:cNvPr>
          <p:cNvGraphicFramePr>
            <a:graphicFrameLocks noChangeAspect="1"/>
          </p:cNvGraphicFramePr>
          <p:nvPr userDrawn="1">
            <p:custDataLst>
              <p:tags r:id="rId1"/>
            </p:custDataLst>
            <p:extLst>
              <p:ext uri="{D42A27DB-BD31-4B8C-83A1-F6EECF244321}">
                <p14:modId xmlns:p14="http://schemas.microsoft.com/office/powerpoint/2010/main" val="1921218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9" name="think-cell data - do not delete" hidden="1">
                        <a:extLst>
                          <a:ext uri="{FF2B5EF4-FFF2-40B4-BE49-F238E27FC236}">
                            <a16:creationId xmlns:a16="http://schemas.microsoft.com/office/drawing/2014/main" id="{27A0087D-3F4E-AA31-71C8-A5D5561D78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Content Placeholder 4">
            <a:extLst>
              <a:ext uri="{FF2B5EF4-FFF2-40B4-BE49-F238E27FC236}">
                <a16:creationId xmlns:a16="http://schemas.microsoft.com/office/drawing/2014/main" id="{03D4571B-D08C-0B77-1757-A9D3BCDCBB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59" y="1"/>
            <a:ext cx="12189541" cy="6858000"/>
          </a:xfrm>
          <a:prstGeom prst="rect">
            <a:avLst/>
          </a:prstGeom>
        </p:spPr>
      </p:pic>
      <p:sp>
        <p:nvSpPr>
          <p:cNvPr id="2" name="Title 1">
            <a:extLst>
              <a:ext uri="{FF2B5EF4-FFF2-40B4-BE49-F238E27FC236}">
                <a16:creationId xmlns:a16="http://schemas.microsoft.com/office/drawing/2014/main" id="{D788039B-F221-CF39-8A55-12CD21C46F8D}"/>
              </a:ext>
            </a:extLst>
          </p:cNvPr>
          <p:cNvSpPr>
            <a:spLocks noGrp="1"/>
          </p:cNvSpPr>
          <p:nvPr>
            <p:ph type="title"/>
          </p:nvPr>
        </p:nvSpPr>
        <p:spPr>
          <a:xfrm>
            <a:off x="831850" y="1709738"/>
            <a:ext cx="10515600" cy="2852737"/>
          </a:xfrm>
        </p:spPr>
        <p:txBody>
          <a:bodyPr vert="horz"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269CCC-27C3-0287-ED60-3819469D61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0F7E27-7B41-8610-D2E4-21BB5584FFB4}"/>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FB8C537E-FD19-28A7-AE6F-E7781C851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D0545A-9194-3763-34CC-D01A27A58B1F}"/>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0" name="TextBox 9">
            <a:extLst>
              <a:ext uri="{FF2B5EF4-FFF2-40B4-BE49-F238E27FC236}">
                <a16:creationId xmlns:a16="http://schemas.microsoft.com/office/drawing/2014/main" id="{41D8F40F-3220-0C95-DBD1-0C26427E0310}"/>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1529784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DA1695B1-6ACD-4712-92DC-F34201437F10}"/>
              </a:ext>
            </a:extLst>
          </p:cNvPr>
          <p:cNvGraphicFramePr>
            <a:graphicFrameLocks noChangeAspect="1"/>
          </p:cNvGraphicFramePr>
          <p:nvPr userDrawn="1">
            <p:custDataLst>
              <p:tags r:id="rId1"/>
            </p:custDataLst>
            <p:extLst>
              <p:ext uri="{D42A27DB-BD31-4B8C-83A1-F6EECF244321}">
                <p14:modId xmlns:p14="http://schemas.microsoft.com/office/powerpoint/2010/main" val="3352670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10" name="think-cell data - do not delete" hidden="1">
                        <a:extLst>
                          <a:ext uri="{FF2B5EF4-FFF2-40B4-BE49-F238E27FC236}">
                            <a16:creationId xmlns:a16="http://schemas.microsoft.com/office/drawing/2014/main" id="{DA1695B1-6ACD-4712-92DC-F34201437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Content Placeholder 4">
            <a:extLst>
              <a:ext uri="{FF2B5EF4-FFF2-40B4-BE49-F238E27FC236}">
                <a16:creationId xmlns:a16="http://schemas.microsoft.com/office/drawing/2014/main" id="{BEF413C2-D723-A0CF-D0AF-B865CC1BD2B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59" y="1"/>
            <a:ext cx="12189541" cy="6858000"/>
          </a:xfrm>
          <a:prstGeom prst="rect">
            <a:avLst/>
          </a:prstGeom>
        </p:spPr>
      </p:pic>
      <p:sp>
        <p:nvSpPr>
          <p:cNvPr id="2" name="Title 1">
            <a:extLst>
              <a:ext uri="{FF2B5EF4-FFF2-40B4-BE49-F238E27FC236}">
                <a16:creationId xmlns:a16="http://schemas.microsoft.com/office/drawing/2014/main" id="{CA98A9AA-237D-F404-7CFB-CCD30E6F5C49}"/>
              </a:ext>
            </a:extLst>
          </p:cNvPr>
          <p:cNvSpPr>
            <a:spLocks noGrp="1"/>
          </p:cNvSpPr>
          <p:nvPr>
            <p:ph type="title"/>
          </p:nvPr>
        </p:nvSpPr>
        <p:spPr/>
        <p:txBody>
          <a:bodyPr vert="horz"/>
          <a:lstStyle/>
          <a:p>
            <a:r>
              <a:rPr lang="en-US" dirty="0"/>
              <a:t>Click to edit Master title style</a:t>
            </a:r>
          </a:p>
        </p:txBody>
      </p:sp>
      <p:sp>
        <p:nvSpPr>
          <p:cNvPr id="3" name="Content Placeholder 2">
            <a:extLst>
              <a:ext uri="{FF2B5EF4-FFF2-40B4-BE49-F238E27FC236}">
                <a16:creationId xmlns:a16="http://schemas.microsoft.com/office/drawing/2014/main" id="{8FD8C62B-E642-FE92-16F0-CE87EAB550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B55B3A-5881-C20F-2784-2E4BF43A0F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860EB9-6F22-D960-B746-ED7C3E17B206}"/>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6" name="Footer Placeholder 5">
            <a:extLst>
              <a:ext uri="{FF2B5EF4-FFF2-40B4-BE49-F238E27FC236}">
                <a16:creationId xmlns:a16="http://schemas.microsoft.com/office/drawing/2014/main" id="{6F74253D-136E-0D79-BEF0-42F06CB72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FFEAC7-5597-18A0-66A5-26AC26409DF2}"/>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1" name="TextBox 10">
            <a:extLst>
              <a:ext uri="{FF2B5EF4-FFF2-40B4-BE49-F238E27FC236}">
                <a16:creationId xmlns:a16="http://schemas.microsoft.com/office/drawing/2014/main" id="{BD49306B-D934-64E9-11D4-BD4F2369813B}"/>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3998599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760DE-EC2B-2735-36B3-5FCBEBF303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B470D5-1ED5-02C2-9F47-75D5A8DBB9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80C083-285F-0962-C039-1349CCDF8D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6474A1-360B-6C6E-A866-4D6472C84A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779EFC-CBBE-5E3F-71AD-01CEAF1FD3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7A6549-4C16-9075-AB11-D313E531BA17}"/>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8" name="Footer Placeholder 7">
            <a:extLst>
              <a:ext uri="{FF2B5EF4-FFF2-40B4-BE49-F238E27FC236}">
                <a16:creationId xmlns:a16="http://schemas.microsoft.com/office/drawing/2014/main" id="{EE1EF537-A0D4-3CE5-38C1-41D0473A36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5904F9-3E54-A506-D5E4-027E05C2BC47}"/>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0" name="TextBox 9">
            <a:extLst>
              <a:ext uri="{FF2B5EF4-FFF2-40B4-BE49-F238E27FC236}">
                <a16:creationId xmlns:a16="http://schemas.microsoft.com/office/drawing/2014/main" id="{2A88FAED-D91F-80EF-1F3A-65422101402F}"/>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2627955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1DB1-7A7C-C925-D146-541F88AFF3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9D9E69-75DB-5B3B-E951-EC3D17BCB479}"/>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4" name="Footer Placeholder 3">
            <a:extLst>
              <a:ext uri="{FF2B5EF4-FFF2-40B4-BE49-F238E27FC236}">
                <a16:creationId xmlns:a16="http://schemas.microsoft.com/office/drawing/2014/main" id="{7D669A63-E354-C338-CE4B-3581F201F6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CC807E-42EA-F215-AC1D-422B2CA5DE51}"/>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2413075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58B507-D328-EAAC-F088-63BA5AC35C00}"/>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3" name="Footer Placeholder 2">
            <a:extLst>
              <a:ext uri="{FF2B5EF4-FFF2-40B4-BE49-F238E27FC236}">
                <a16:creationId xmlns:a16="http://schemas.microsoft.com/office/drawing/2014/main" id="{F37A4038-8CE5-4430-C65A-343D097D8B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973617-F561-A06B-B466-82058D35FE38}"/>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70477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81CD-5DEA-C7EB-AC5B-8671426E11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AD5C35-41E1-1ADD-4D23-AFD6E0DA29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30A6AF-0DBC-9BD7-844B-499A7EC144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C6120-8E69-A854-A635-B641022FB61D}"/>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6" name="Footer Placeholder 5">
            <a:extLst>
              <a:ext uri="{FF2B5EF4-FFF2-40B4-BE49-F238E27FC236}">
                <a16:creationId xmlns:a16="http://schemas.microsoft.com/office/drawing/2014/main" id="{5823B546-4A9C-F25D-57BC-57A317B99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C21D3-C42C-0085-FE4C-95E5FA374CD3}"/>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3366759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11B588C-9900-9D2E-2303-1F7299E0CBCF}"/>
              </a:ext>
            </a:extLst>
          </p:cNvPr>
          <p:cNvGraphicFramePr>
            <a:graphicFrameLocks noChangeAspect="1"/>
          </p:cNvGraphicFramePr>
          <p:nvPr userDrawn="1">
            <p:custDataLst>
              <p:tags r:id="rId1"/>
            </p:custDataLst>
            <p:extLst>
              <p:ext uri="{D42A27DB-BD31-4B8C-83A1-F6EECF244321}">
                <p14:modId xmlns:p14="http://schemas.microsoft.com/office/powerpoint/2010/main" val="1882304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9" name="think-cell data - do not delete" hidden="1">
                        <a:extLst>
                          <a:ext uri="{FF2B5EF4-FFF2-40B4-BE49-F238E27FC236}">
                            <a16:creationId xmlns:a16="http://schemas.microsoft.com/office/drawing/2014/main" id="{011B588C-9900-9D2E-2303-1F7299E0CB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Content Placeholder 4">
            <a:extLst>
              <a:ext uri="{FF2B5EF4-FFF2-40B4-BE49-F238E27FC236}">
                <a16:creationId xmlns:a16="http://schemas.microsoft.com/office/drawing/2014/main" id="{D096BA7A-5A4F-3E14-D735-08862D8FCC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59" y="1"/>
            <a:ext cx="12189541" cy="6858000"/>
          </a:xfrm>
          <a:prstGeom prst="rect">
            <a:avLst/>
          </a:prstGeom>
        </p:spPr>
      </p:pic>
      <p:sp>
        <p:nvSpPr>
          <p:cNvPr id="2" name="Title 1">
            <a:extLst>
              <a:ext uri="{FF2B5EF4-FFF2-40B4-BE49-F238E27FC236}">
                <a16:creationId xmlns:a16="http://schemas.microsoft.com/office/drawing/2014/main" id="{E20A5C42-4A84-716B-F204-7308A2F5A270}"/>
              </a:ext>
            </a:extLst>
          </p:cNvPr>
          <p:cNvSpPr>
            <a:spLocks noGrp="1"/>
          </p:cNvSpPr>
          <p:nvPr>
            <p:ph type="title"/>
          </p:nvPr>
        </p:nvSpPr>
        <p:spPr>
          <a:xfrm>
            <a:off x="838200" y="365126"/>
            <a:ext cx="10515600" cy="779462"/>
          </a:xfrm>
        </p:spPr>
        <p:txBody>
          <a:bodyPr vert="horz">
            <a:normAutofit/>
          </a:bodyPr>
          <a:lstStyle>
            <a:lvl1pPr>
              <a:defRPr sz="3200" b="1">
                <a:solidFill>
                  <a:srgbClr val="5E6246"/>
                </a:solidFill>
                <a:latin typeface="Quicksand"/>
              </a:defRPr>
            </a:lvl1pPr>
          </a:lstStyle>
          <a:p>
            <a:r>
              <a:rPr lang="en-US"/>
              <a:t>Click to edit Master title style</a:t>
            </a:r>
          </a:p>
        </p:txBody>
      </p:sp>
      <p:sp>
        <p:nvSpPr>
          <p:cNvPr id="3" name="Content Placeholder 2">
            <a:extLst>
              <a:ext uri="{FF2B5EF4-FFF2-40B4-BE49-F238E27FC236}">
                <a16:creationId xmlns:a16="http://schemas.microsoft.com/office/drawing/2014/main" id="{98B424B2-0E67-2040-432B-36D5EF6D5D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46210-B0CC-D3A1-BEC0-C697E1CCE828}"/>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0C44CCC3-3D76-1A13-6F11-2D8D99A66C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F1921-698D-B3E0-C809-44A368D88BE4}"/>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0" name="TextBox 9">
            <a:extLst>
              <a:ext uri="{FF2B5EF4-FFF2-40B4-BE49-F238E27FC236}">
                <a16:creationId xmlns:a16="http://schemas.microsoft.com/office/drawing/2014/main" id="{4E0B25F4-DF30-EAAB-A12E-60720E20C21E}"/>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
        <p:nvSpPr>
          <p:cNvPr id="15" name="Rectangle 14">
            <a:extLst>
              <a:ext uri="{FF2B5EF4-FFF2-40B4-BE49-F238E27FC236}">
                <a16:creationId xmlns:a16="http://schemas.microsoft.com/office/drawing/2014/main" id="{33E9EC16-294D-04F2-829C-67C2852B07C8}"/>
              </a:ext>
            </a:extLst>
          </p:cNvPr>
          <p:cNvSpPr/>
          <p:nvPr userDrawn="1"/>
        </p:nvSpPr>
        <p:spPr>
          <a:xfrm>
            <a:off x="838200" y="1102659"/>
            <a:ext cx="1221889" cy="47307"/>
          </a:xfrm>
          <a:prstGeom prst="rect">
            <a:avLst/>
          </a:prstGeom>
          <a:solidFill>
            <a:srgbClr val="5E62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8926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EFCF-9F11-DD38-EDAB-BA4E5FF515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699AE1-7927-F962-79FA-F87DCA782D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EA0B50-48FB-3CED-E132-83DD7A1ACF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44EA59-7C61-9096-CEF2-F34BF631335D}"/>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6" name="Footer Placeholder 5">
            <a:extLst>
              <a:ext uri="{FF2B5EF4-FFF2-40B4-BE49-F238E27FC236}">
                <a16:creationId xmlns:a16="http://schemas.microsoft.com/office/drawing/2014/main" id="{F1D19FDC-5441-DF48-6D27-36CF187775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133A4-52DF-1EA6-E253-E15F45735224}"/>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1546282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5EC3-07BE-7065-33F1-065F58D4E3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235093-946E-EDD6-DFEA-90FDE56631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6FCF97-E1D5-7D57-6B8D-77DDE5153DBB}"/>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22F4628C-4DE7-C31C-DF65-08D636769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725ED-8CFF-AFA6-2231-72A7AF92B9AC}"/>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3081298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4E1F34-27AB-6319-98A0-3092AED368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91230B-DD5B-B470-0F99-BD841B0374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D94D3-BA83-78E4-2CCE-F597D6496261}"/>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4C8A8D52-B2ED-8663-469F-42AFCDF33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9CAD19-16CF-D4F3-29CE-6FE179DACAA4}"/>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4229620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738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693407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3210248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3171236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1582516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139616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2600573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7A0087D-3F4E-AA31-71C8-A5D5561D7889}"/>
              </a:ext>
            </a:extLst>
          </p:cNvPr>
          <p:cNvGraphicFramePr>
            <a:graphicFrameLocks noChangeAspect="1"/>
          </p:cNvGraphicFramePr>
          <p:nvPr userDrawn="1">
            <p:custDataLst>
              <p:tags r:id="rId1"/>
            </p:custDataLst>
            <p:extLst>
              <p:ext uri="{D42A27DB-BD31-4B8C-83A1-F6EECF244321}">
                <p14:modId xmlns:p14="http://schemas.microsoft.com/office/powerpoint/2010/main" val="1921218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9" name="think-cell data - do not delete" hidden="1">
                        <a:extLst>
                          <a:ext uri="{FF2B5EF4-FFF2-40B4-BE49-F238E27FC236}">
                            <a16:creationId xmlns:a16="http://schemas.microsoft.com/office/drawing/2014/main" id="{27A0087D-3F4E-AA31-71C8-A5D5561D78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Content Placeholder 4">
            <a:extLst>
              <a:ext uri="{FF2B5EF4-FFF2-40B4-BE49-F238E27FC236}">
                <a16:creationId xmlns:a16="http://schemas.microsoft.com/office/drawing/2014/main" id="{03D4571B-D08C-0B77-1757-A9D3BCDCBB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59" y="1"/>
            <a:ext cx="12189541" cy="6858000"/>
          </a:xfrm>
          <a:prstGeom prst="rect">
            <a:avLst/>
          </a:prstGeom>
        </p:spPr>
      </p:pic>
      <p:sp>
        <p:nvSpPr>
          <p:cNvPr id="2" name="Title 1">
            <a:extLst>
              <a:ext uri="{FF2B5EF4-FFF2-40B4-BE49-F238E27FC236}">
                <a16:creationId xmlns:a16="http://schemas.microsoft.com/office/drawing/2014/main" id="{D788039B-F221-CF39-8A55-12CD21C46F8D}"/>
              </a:ext>
            </a:extLst>
          </p:cNvPr>
          <p:cNvSpPr>
            <a:spLocks noGrp="1"/>
          </p:cNvSpPr>
          <p:nvPr>
            <p:ph type="title"/>
          </p:nvPr>
        </p:nvSpPr>
        <p:spPr>
          <a:xfrm>
            <a:off x="831850" y="1709738"/>
            <a:ext cx="10515600" cy="2852737"/>
          </a:xfrm>
        </p:spPr>
        <p:txBody>
          <a:bodyPr vert="horz"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269CCC-27C3-0287-ED60-3819469D61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0F7E27-7B41-8610-D2E4-21BB5584FFB4}"/>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FB8C537E-FD19-28A7-AE6F-E7781C851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D0545A-9194-3763-34CC-D01A27A58B1F}"/>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0" name="TextBox 9">
            <a:extLst>
              <a:ext uri="{FF2B5EF4-FFF2-40B4-BE49-F238E27FC236}">
                <a16:creationId xmlns:a16="http://schemas.microsoft.com/office/drawing/2014/main" id="{41D8F40F-3220-0C95-DBD1-0C26427E0310}"/>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3696206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1256248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3493858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2064018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1255734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759607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28461457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9784817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1021272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1455000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3280100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DA1695B1-6ACD-4712-92DC-F34201437F10}"/>
              </a:ext>
            </a:extLst>
          </p:cNvPr>
          <p:cNvGraphicFramePr>
            <a:graphicFrameLocks noChangeAspect="1"/>
          </p:cNvGraphicFramePr>
          <p:nvPr userDrawn="1">
            <p:custDataLst>
              <p:tags r:id="rId1"/>
            </p:custDataLst>
            <p:extLst>
              <p:ext uri="{D42A27DB-BD31-4B8C-83A1-F6EECF244321}">
                <p14:modId xmlns:p14="http://schemas.microsoft.com/office/powerpoint/2010/main" val="3352670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10" name="think-cell data - do not delete" hidden="1">
                        <a:extLst>
                          <a:ext uri="{FF2B5EF4-FFF2-40B4-BE49-F238E27FC236}">
                            <a16:creationId xmlns:a16="http://schemas.microsoft.com/office/drawing/2014/main" id="{DA1695B1-6ACD-4712-92DC-F34201437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Content Placeholder 4">
            <a:extLst>
              <a:ext uri="{FF2B5EF4-FFF2-40B4-BE49-F238E27FC236}">
                <a16:creationId xmlns:a16="http://schemas.microsoft.com/office/drawing/2014/main" id="{BEF413C2-D723-A0CF-D0AF-B865CC1BD2B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59" y="1"/>
            <a:ext cx="12189541" cy="6858000"/>
          </a:xfrm>
          <a:prstGeom prst="rect">
            <a:avLst/>
          </a:prstGeom>
        </p:spPr>
      </p:pic>
      <p:sp>
        <p:nvSpPr>
          <p:cNvPr id="2" name="Title 1">
            <a:extLst>
              <a:ext uri="{FF2B5EF4-FFF2-40B4-BE49-F238E27FC236}">
                <a16:creationId xmlns:a16="http://schemas.microsoft.com/office/drawing/2014/main" id="{CA98A9AA-237D-F404-7CFB-CCD30E6F5C49}"/>
              </a:ext>
            </a:extLst>
          </p:cNvPr>
          <p:cNvSpPr>
            <a:spLocks noGrp="1"/>
          </p:cNvSpPr>
          <p:nvPr>
            <p:ph type="title"/>
          </p:nvPr>
        </p:nvSpPr>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8FD8C62B-E642-FE92-16F0-CE87EAB550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B55B3A-5881-C20F-2784-2E4BF43A0F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860EB9-6F22-D960-B746-ED7C3E17B206}"/>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6" name="Footer Placeholder 5">
            <a:extLst>
              <a:ext uri="{FF2B5EF4-FFF2-40B4-BE49-F238E27FC236}">
                <a16:creationId xmlns:a16="http://schemas.microsoft.com/office/drawing/2014/main" id="{6F74253D-136E-0D79-BEF0-42F06CB72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FFEAC7-5597-18A0-66A5-26AC26409DF2}"/>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1" name="TextBox 10">
            <a:extLst>
              <a:ext uri="{FF2B5EF4-FFF2-40B4-BE49-F238E27FC236}">
                <a16:creationId xmlns:a16="http://schemas.microsoft.com/office/drawing/2014/main" id="{BD49306B-D934-64E9-11D4-BD4F2369813B}"/>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1803079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3107646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890828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118457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txBody>
          <a:bodyPr/>
          <a:lstStyle/>
          <a:p>
            <a:endParaRPr lang="en-AE" sz="1500"/>
          </a:p>
        </p:txBody>
      </p:sp>
      <p:sp>
        <p:nvSpPr>
          <p:cNvPr id="3" name="Shape 1"/>
          <p:cNvSpPr/>
          <p:nvPr/>
        </p:nvSpPr>
        <p:spPr>
          <a:xfrm>
            <a:off x="0" y="0"/>
            <a:ext cx="12192000" cy="6858000"/>
          </a:xfrm>
          <a:prstGeom prst="rect">
            <a:avLst/>
          </a:prstGeom>
          <a:solidFill>
            <a:srgbClr val="FEF5E7"/>
          </a:solidFill>
          <a:ln/>
        </p:spPr>
        <p:txBody>
          <a:bodyPr/>
          <a:lstStyle/>
          <a:p>
            <a:endParaRPr lang="en-AE" sz="1500"/>
          </a:p>
        </p:txBody>
      </p:sp>
    </p:spTree>
    <p:extLst>
      <p:ext uri="{BB962C8B-B14F-4D97-AF65-F5344CB8AC3E}">
        <p14:creationId xmlns:p14="http://schemas.microsoft.com/office/powerpoint/2010/main" val="3707699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11B588C-9900-9D2E-2303-1F7299E0CBCF}"/>
              </a:ext>
            </a:extLst>
          </p:cNvPr>
          <p:cNvGraphicFramePr>
            <a:graphicFrameLocks noChangeAspect="1"/>
          </p:cNvGraphicFramePr>
          <p:nvPr userDrawn="1">
            <p:custDataLst>
              <p:tags r:id="rId1"/>
            </p:custDataLst>
            <p:extLst>
              <p:ext uri="{D42A27DB-BD31-4B8C-83A1-F6EECF244321}">
                <p14:modId xmlns:p14="http://schemas.microsoft.com/office/powerpoint/2010/main" val="1658890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9" name="think-cell data - do not delete" hidden="1">
                        <a:extLst>
                          <a:ext uri="{FF2B5EF4-FFF2-40B4-BE49-F238E27FC236}">
                            <a16:creationId xmlns:a16="http://schemas.microsoft.com/office/drawing/2014/main" id="{011B588C-9900-9D2E-2303-1F7299E0CB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hape 1">
            <a:extLst>
              <a:ext uri="{FF2B5EF4-FFF2-40B4-BE49-F238E27FC236}">
                <a16:creationId xmlns:a16="http://schemas.microsoft.com/office/drawing/2014/main" id="{55850D82-BA08-71F9-3149-3937CEBD7969}"/>
              </a:ext>
            </a:extLst>
          </p:cNvPr>
          <p:cNvSpPr/>
          <p:nvPr userDrawn="1"/>
        </p:nvSpPr>
        <p:spPr>
          <a:xfrm>
            <a:off x="0" y="0"/>
            <a:ext cx="12186621" cy="6858000"/>
          </a:xfrm>
          <a:prstGeom prst="rect">
            <a:avLst/>
          </a:prstGeom>
          <a:solidFill>
            <a:srgbClr val="FEF5E7"/>
          </a:solidFill>
          <a:ln/>
        </p:spPr>
        <p:txBody>
          <a:bodyPr/>
          <a:lstStyle/>
          <a:p>
            <a:endParaRPr lang="en-AE"/>
          </a:p>
        </p:txBody>
      </p:sp>
      <p:sp>
        <p:nvSpPr>
          <p:cNvPr id="2" name="Title 1">
            <a:extLst>
              <a:ext uri="{FF2B5EF4-FFF2-40B4-BE49-F238E27FC236}">
                <a16:creationId xmlns:a16="http://schemas.microsoft.com/office/drawing/2014/main" id="{E20A5C42-4A84-716B-F204-7308A2F5A270}"/>
              </a:ext>
            </a:extLst>
          </p:cNvPr>
          <p:cNvSpPr>
            <a:spLocks noGrp="1"/>
          </p:cNvSpPr>
          <p:nvPr>
            <p:ph type="title"/>
          </p:nvPr>
        </p:nvSpPr>
        <p:spPr>
          <a:xfrm>
            <a:off x="725241" y="365126"/>
            <a:ext cx="10515600" cy="779462"/>
          </a:xfrm>
        </p:spPr>
        <p:txBody>
          <a:bodyPr vert="horz">
            <a:noAutofit/>
          </a:bodyPr>
          <a:lstStyle>
            <a:lvl1pPr>
              <a:defRPr sz="3000" b="1">
                <a:solidFill>
                  <a:srgbClr val="5E6246"/>
                </a:solidFill>
                <a:latin typeface="Quicksand"/>
              </a:defRPr>
            </a:lvl1pPr>
          </a:lstStyle>
          <a:p>
            <a:r>
              <a:rPr lang="en-US" dirty="0"/>
              <a:t>Click to edit Master title style</a:t>
            </a:r>
          </a:p>
        </p:txBody>
      </p:sp>
      <p:sp>
        <p:nvSpPr>
          <p:cNvPr id="3" name="Content Placeholder 2">
            <a:extLst>
              <a:ext uri="{FF2B5EF4-FFF2-40B4-BE49-F238E27FC236}">
                <a16:creationId xmlns:a16="http://schemas.microsoft.com/office/drawing/2014/main" id="{98B424B2-0E67-2040-432B-36D5EF6D5D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46210-B0CC-D3A1-BEC0-C697E1CCE828}"/>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0C44CCC3-3D76-1A13-6F11-2D8D99A66C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F1921-698D-B3E0-C809-44A368D88BE4}"/>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0" name="TextBox 9">
            <a:extLst>
              <a:ext uri="{FF2B5EF4-FFF2-40B4-BE49-F238E27FC236}">
                <a16:creationId xmlns:a16="http://schemas.microsoft.com/office/drawing/2014/main" id="{4E0B25F4-DF30-EAAB-A12E-60720E20C21E}"/>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
        <p:nvSpPr>
          <p:cNvPr id="15" name="Rectangle 14">
            <a:extLst>
              <a:ext uri="{FF2B5EF4-FFF2-40B4-BE49-F238E27FC236}">
                <a16:creationId xmlns:a16="http://schemas.microsoft.com/office/drawing/2014/main" id="{33E9EC16-294D-04F2-829C-67C2852B07C8}"/>
              </a:ext>
            </a:extLst>
          </p:cNvPr>
          <p:cNvSpPr/>
          <p:nvPr userDrawn="1"/>
        </p:nvSpPr>
        <p:spPr>
          <a:xfrm rot="5400000">
            <a:off x="465264" y="731997"/>
            <a:ext cx="565673" cy="45719"/>
          </a:xfrm>
          <a:prstGeom prst="rect">
            <a:avLst/>
          </a:prstGeom>
          <a:solidFill>
            <a:srgbClr val="5E62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FFDD847-5BDC-076E-1989-01F1388CBC4D}"/>
              </a:ext>
            </a:extLst>
          </p:cNvPr>
          <p:cNvSpPr txBox="1"/>
          <p:nvPr userDrawn="1"/>
        </p:nvSpPr>
        <p:spPr>
          <a:xfrm>
            <a:off x="9042104" y="6624658"/>
            <a:ext cx="3161033" cy="230832"/>
          </a:xfrm>
          <a:prstGeom prst="rect">
            <a:avLst/>
          </a:prstGeom>
          <a:noFill/>
        </p:spPr>
        <p:txBody>
          <a:bodyPr wrap="square">
            <a:spAutoFit/>
          </a:bodyPr>
          <a:lstStyle/>
          <a:p>
            <a:r>
              <a:rPr lang="en-US" sz="900" b="1" dirty="0">
                <a:solidFill>
                  <a:srgbClr val="838961"/>
                </a:solidFill>
                <a:latin typeface="Quicksand" pitchFamily="2" charset="0"/>
              </a:rPr>
              <a:t>Instagram: consulting.hq | LinkedIn: Consulting HQ</a:t>
            </a:r>
            <a:endParaRPr lang="en-US" sz="900" b="1" dirty="0">
              <a:solidFill>
                <a:srgbClr val="838961"/>
              </a:solidFill>
            </a:endParaRPr>
          </a:p>
        </p:txBody>
      </p:sp>
    </p:spTree>
    <p:extLst>
      <p:ext uri="{BB962C8B-B14F-4D97-AF65-F5344CB8AC3E}">
        <p14:creationId xmlns:p14="http://schemas.microsoft.com/office/powerpoint/2010/main" val="31132259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1343E5A-7F1A-F708-210D-F170DFBD3D1B}"/>
              </a:ext>
            </a:extLst>
          </p:cNvPr>
          <p:cNvGraphicFramePr>
            <a:graphicFrameLocks noChangeAspect="1"/>
          </p:cNvGraphicFramePr>
          <p:nvPr userDrawn="1">
            <p:custDataLst>
              <p:tags r:id="rId1"/>
            </p:custDataLst>
            <p:extLst>
              <p:ext uri="{D42A27DB-BD31-4B8C-83A1-F6EECF244321}">
                <p14:modId xmlns:p14="http://schemas.microsoft.com/office/powerpoint/2010/main" val="841326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9" name="think-cell data - do not delete" hidden="1">
                        <a:extLst>
                          <a:ext uri="{FF2B5EF4-FFF2-40B4-BE49-F238E27FC236}">
                            <a16:creationId xmlns:a16="http://schemas.microsoft.com/office/drawing/2014/main" id="{F1343E5A-7F1A-F708-210D-F170DFBD3D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Content Placeholder 4">
            <a:extLst>
              <a:ext uri="{FF2B5EF4-FFF2-40B4-BE49-F238E27FC236}">
                <a16:creationId xmlns:a16="http://schemas.microsoft.com/office/drawing/2014/main" id="{7ED884F5-319F-2BF1-ADA1-7461907534F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59" y="1"/>
            <a:ext cx="12189541" cy="6858000"/>
          </a:xfrm>
          <a:prstGeom prst="rect">
            <a:avLst/>
          </a:prstGeom>
        </p:spPr>
      </p:pic>
      <p:sp>
        <p:nvSpPr>
          <p:cNvPr id="2" name="Title 1">
            <a:extLst>
              <a:ext uri="{FF2B5EF4-FFF2-40B4-BE49-F238E27FC236}">
                <a16:creationId xmlns:a16="http://schemas.microsoft.com/office/drawing/2014/main" id="{D674139F-466A-0DEB-3705-6B5B6D86F9C1}"/>
              </a:ext>
            </a:extLst>
          </p:cNvPr>
          <p:cNvSpPr>
            <a:spLocks noGrp="1"/>
          </p:cNvSpPr>
          <p:nvPr>
            <p:ph type="ctrTitle"/>
          </p:nvPr>
        </p:nvSpPr>
        <p:spPr>
          <a:xfrm>
            <a:off x="1524000" y="1122363"/>
            <a:ext cx="9144000" cy="2387600"/>
          </a:xfrm>
        </p:spPr>
        <p:txBody>
          <a:bodyPr vert="horz"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60546C5-C548-60F9-5106-5B5B41ADB5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3A30F7-3549-87C6-0CBD-D46F3240EC1E}"/>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F3FAF907-6E6E-7D56-0FEA-ECE1708F2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57307-73DE-0842-A030-846D8984C334}"/>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0" name="TextBox 9">
            <a:extLst>
              <a:ext uri="{FF2B5EF4-FFF2-40B4-BE49-F238E27FC236}">
                <a16:creationId xmlns:a16="http://schemas.microsoft.com/office/drawing/2014/main" id="{F2AA115D-83B7-67FD-53D3-CF165564C589}"/>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27047548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11B588C-9900-9D2E-2303-1F7299E0CBCF}"/>
              </a:ext>
            </a:extLst>
          </p:cNvPr>
          <p:cNvGraphicFramePr>
            <a:graphicFrameLocks noChangeAspect="1"/>
          </p:cNvGraphicFramePr>
          <p:nvPr userDrawn="1">
            <p:custDataLst>
              <p:tags r:id="rId1"/>
            </p:custDataLst>
            <p:extLst>
              <p:ext uri="{D42A27DB-BD31-4B8C-83A1-F6EECF244321}">
                <p14:modId xmlns:p14="http://schemas.microsoft.com/office/powerpoint/2010/main" val="1882304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9" name="think-cell data - do not delete" hidden="1">
                        <a:extLst>
                          <a:ext uri="{FF2B5EF4-FFF2-40B4-BE49-F238E27FC236}">
                            <a16:creationId xmlns:a16="http://schemas.microsoft.com/office/drawing/2014/main" id="{011B588C-9900-9D2E-2303-1F7299E0CB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Content Placeholder 4">
            <a:extLst>
              <a:ext uri="{FF2B5EF4-FFF2-40B4-BE49-F238E27FC236}">
                <a16:creationId xmlns:a16="http://schemas.microsoft.com/office/drawing/2014/main" id="{D096BA7A-5A4F-3E14-D735-08862D8FCC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59" y="1"/>
            <a:ext cx="12189541" cy="6858000"/>
          </a:xfrm>
          <a:prstGeom prst="rect">
            <a:avLst/>
          </a:prstGeom>
        </p:spPr>
      </p:pic>
      <p:sp>
        <p:nvSpPr>
          <p:cNvPr id="2" name="Title 1">
            <a:extLst>
              <a:ext uri="{FF2B5EF4-FFF2-40B4-BE49-F238E27FC236}">
                <a16:creationId xmlns:a16="http://schemas.microsoft.com/office/drawing/2014/main" id="{E20A5C42-4A84-716B-F204-7308A2F5A270}"/>
              </a:ext>
            </a:extLst>
          </p:cNvPr>
          <p:cNvSpPr>
            <a:spLocks noGrp="1"/>
          </p:cNvSpPr>
          <p:nvPr>
            <p:ph type="title"/>
          </p:nvPr>
        </p:nvSpPr>
        <p:spPr>
          <a:xfrm>
            <a:off x="838200" y="365126"/>
            <a:ext cx="10515600" cy="779462"/>
          </a:xfrm>
        </p:spPr>
        <p:txBody>
          <a:bodyPr vert="horz">
            <a:normAutofit/>
          </a:bodyPr>
          <a:lstStyle>
            <a:lvl1pPr>
              <a:defRPr sz="3200" b="1">
                <a:solidFill>
                  <a:srgbClr val="5E6246"/>
                </a:solidFill>
                <a:latin typeface="Quicksand"/>
              </a:defRPr>
            </a:lvl1pPr>
          </a:lstStyle>
          <a:p>
            <a:r>
              <a:rPr lang="en-US"/>
              <a:t>Click to edit Master title style</a:t>
            </a:r>
          </a:p>
        </p:txBody>
      </p:sp>
      <p:sp>
        <p:nvSpPr>
          <p:cNvPr id="3" name="Content Placeholder 2">
            <a:extLst>
              <a:ext uri="{FF2B5EF4-FFF2-40B4-BE49-F238E27FC236}">
                <a16:creationId xmlns:a16="http://schemas.microsoft.com/office/drawing/2014/main" id="{98B424B2-0E67-2040-432B-36D5EF6D5D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46210-B0CC-D3A1-BEC0-C697E1CCE828}"/>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0C44CCC3-3D76-1A13-6F11-2D8D99A66C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F1921-698D-B3E0-C809-44A368D88BE4}"/>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0" name="TextBox 9">
            <a:extLst>
              <a:ext uri="{FF2B5EF4-FFF2-40B4-BE49-F238E27FC236}">
                <a16:creationId xmlns:a16="http://schemas.microsoft.com/office/drawing/2014/main" id="{4E0B25F4-DF30-EAAB-A12E-60720E20C21E}"/>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
        <p:nvSpPr>
          <p:cNvPr id="15" name="Rectangle 14">
            <a:extLst>
              <a:ext uri="{FF2B5EF4-FFF2-40B4-BE49-F238E27FC236}">
                <a16:creationId xmlns:a16="http://schemas.microsoft.com/office/drawing/2014/main" id="{33E9EC16-294D-04F2-829C-67C2852B07C8}"/>
              </a:ext>
            </a:extLst>
          </p:cNvPr>
          <p:cNvSpPr/>
          <p:nvPr userDrawn="1"/>
        </p:nvSpPr>
        <p:spPr>
          <a:xfrm>
            <a:off x="838200" y="1102659"/>
            <a:ext cx="1221889" cy="47307"/>
          </a:xfrm>
          <a:prstGeom prst="rect">
            <a:avLst/>
          </a:prstGeom>
          <a:solidFill>
            <a:srgbClr val="5E62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8902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7A0087D-3F4E-AA31-71C8-A5D5561D7889}"/>
              </a:ext>
            </a:extLst>
          </p:cNvPr>
          <p:cNvGraphicFramePr>
            <a:graphicFrameLocks noChangeAspect="1"/>
          </p:cNvGraphicFramePr>
          <p:nvPr userDrawn="1">
            <p:custDataLst>
              <p:tags r:id="rId1"/>
            </p:custDataLst>
            <p:extLst>
              <p:ext uri="{D42A27DB-BD31-4B8C-83A1-F6EECF244321}">
                <p14:modId xmlns:p14="http://schemas.microsoft.com/office/powerpoint/2010/main" val="1921218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9" name="think-cell data - do not delete" hidden="1">
                        <a:extLst>
                          <a:ext uri="{FF2B5EF4-FFF2-40B4-BE49-F238E27FC236}">
                            <a16:creationId xmlns:a16="http://schemas.microsoft.com/office/drawing/2014/main" id="{27A0087D-3F4E-AA31-71C8-A5D5561D78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Content Placeholder 4">
            <a:extLst>
              <a:ext uri="{FF2B5EF4-FFF2-40B4-BE49-F238E27FC236}">
                <a16:creationId xmlns:a16="http://schemas.microsoft.com/office/drawing/2014/main" id="{03D4571B-D08C-0B77-1757-A9D3BCDCBB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59" y="1"/>
            <a:ext cx="12189541" cy="6858000"/>
          </a:xfrm>
          <a:prstGeom prst="rect">
            <a:avLst/>
          </a:prstGeom>
        </p:spPr>
      </p:pic>
      <p:sp>
        <p:nvSpPr>
          <p:cNvPr id="2" name="Title 1">
            <a:extLst>
              <a:ext uri="{FF2B5EF4-FFF2-40B4-BE49-F238E27FC236}">
                <a16:creationId xmlns:a16="http://schemas.microsoft.com/office/drawing/2014/main" id="{D788039B-F221-CF39-8A55-12CD21C46F8D}"/>
              </a:ext>
            </a:extLst>
          </p:cNvPr>
          <p:cNvSpPr>
            <a:spLocks noGrp="1"/>
          </p:cNvSpPr>
          <p:nvPr>
            <p:ph type="title"/>
          </p:nvPr>
        </p:nvSpPr>
        <p:spPr>
          <a:xfrm>
            <a:off x="831850" y="1709738"/>
            <a:ext cx="10515600" cy="2852737"/>
          </a:xfrm>
        </p:spPr>
        <p:txBody>
          <a:bodyPr vert="horz"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269CCC-27C3-0287-ED60-3819469D61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0F7E27-7B41-8610-D2E4-21BB5584FFB4}"/>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FB8C537E-FD19-28A7-AE6F-E7781C851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D0545A-9194-3763-34CC-D01A27A58B1F}"/>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0" name="TextBox 9">
            <a:extLst>
              <a:ext uri="{FF2B5EF4-FFF2-40B4-BE49-F238E27FC236}">
                <a16:creationId xmlns:a16="http://schemas.microsoft.com/office/drawing/2014/main" id="{41D8F40F-3220-0C95-DBD1-0C26427E0310}"/>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3766424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DA1695B1-6ACD-4712-92DC-F34201437F10}"/>
              </a:ext>
            </a:extLst>
          </p:cNvPr>
          <p:cNvGraphicFramePr>
            <a:graphicFrameLocks noChangeAspect="1"/>
          </p:cNvGraphicFramePr>
          <p:nvPr userDrawn="1">
            <p:custDataLst>
              <p:tags r:id="rId1"/>
            </p:custDataLst>
            <p:extLst>
              <p:ext uri="{D42A27DB-BD31-4B8C-83A1-F6EECF244321}">
                <p14:modId xmlns:p14="http://schemas.microsoft.com/office/powerpoint/2010/main" val="3352670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10" name="think-cell data - do not delete" hidden="1">
                        <a:extLst>
                          <a:ext uri="{FF2B5EF4-FFF2-40B4-BE49-F238E27FC236}">
                            <a16:creationId xmlns:a16="http://schemas.microsoft.com/office/drawing/2014/main" id="{DA1695B1-6ACD-4712-92DC-F34201437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Content Placeholder 4">
            <a:extLst>
              <a:ext uri="{FF2B5EF4-FFF2-40B4-BE49-F238E27FC236}">
                <a16:creationId xmlns:a16="http://schemas.microsoft.com/office/drawing/2014/main" id="{BEF413C2-D723-A0CF-D0AF-B865CC1BD2B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59" y="1"/>
            <a:ext cx="12189541" cy="6858000"/>
          </a:xfrm>
          <a:prstGeom prst="rect">
            <a:avLst/>
          </a:prstGeom>
        </p:spPr>
      </p:pic>
      <p:sp>
        <p:nvSpPr>
          <p:cNvPr id="2" name="Title 1">
            <a:extLst>
              <a:ext uri="{FF2B5EF4-FFF2-40B4-BE49-F238E27FC236}">
                <a16:creationId xmlns:a16="http://schemas.microsoft.com/office/drawing/2014/main" id="{CA98A9AA-237D-F404-7CFB-CCD30E6F5C49}"/>
              </a:ext>
            </a:extLst>
          </p:cNvPr>
          <p:cNvSpPr>
            <a:spLocks noGrp="1"/>
          </p:cNvSpPr>
          <p:nvPr>
            <p:ph type="title"/>
          </p:nvPr>
        </p:nvSpPr>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8FD8C62B-E642-FE92-16F0-CE87EAB550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B55B3A-5881-C20F-2784-2E4BF43A0F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860EB9-6F22-D960-B746-ED7C3E17B206}"/>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6" name="Footer Placeholder 5">
            <a:extLst>
              <a:ext uri="{FF2B5EF4-FFF2-40B4-BE49-F238E27FC236}">
                <a16:creationId xmlns:a16="http://schemas.microsoft.com/office/drawing/2014/main" id="{6F74253D-136E-0D79-BEF0-42F06CB72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FFEAC7-5597-18A0-66A5-26AC26409DF2}"/>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1" name="TextBox 10">
            <a:extLst>
              <a:ext uri="{FF2B5EF4-FFF2-40B4-BE49-F238E27FC236}">
                <a16:creationId xmlns:a16="http://schemas.microsoft.com/office/drawing/2014/main" id="{BD49306B-D934-64E9-11D4-BD4F2369813B}"/>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19609662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760DE-EC2B-2735-36B3-5FCBEBF303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B470D5-1ED5-02C2-9F47-75D5A8DBB9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80C083-285F-0962-C039-1349CCDF8D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6474A1-360B-6C6E-A866-4D6472C84A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779EFC-CBBE-5E3F-71AD-01CEAF1FD3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7A6549-4C16-9075-AB11-D313E531BA17}"/>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8" name="Footer Placeholder 7">
            <a:extLst>
              <a:ext uri="{FF2B5EF4-FFF2-40B4-BE49-F238E27FC236}">
                <a16:creationId xmlns:a16="http://schemas.microsoft.com/office/drawing/2014/main" id="{EE1EF537-A0D4-3CE5-38C1-41D0473A36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5904F9-3E54-A506-D5E4-027E05C2BC47}"/>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0" name="TextBox 9">
            <a:extLst>
              <a:ext uri="{FF2B5EF4-FFF2-40B4-BE49-F238E27FC236}">
                <a16:creationId xmlns:a16="http://schemas.microsoft.com/office/drawing/2014/main" id="{2A88FAED-D91F-80EF-1F3A-65422101402F}"/>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3777397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760DE-EC2B-2735-36B3-5FCBEBF303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B470D5-1ED5-02C2-9F47-75D5A8DBB9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80C083-285F-0962-C039-1349CCDF8D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6474A1-360B-6C6E-A866-4D6472C84A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779EFC-CBBE-5E3F-71AD-01CEAF1FD3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7A6549-4C16-9075-AB11-D313E531BA17}"/>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8" name="Footer Placeholder 7">
            <a:extLst>
              <a:ext uri="{FF2B5EF4-FFF2-40B4-BE49-F238E27FC236}">
                <a16:creationId xmlns:a16="http://schemas.microsoft.com/office/drawing/2014/main" id="{EE1EF537-A0D4-3CE5-38C1-41D0473A36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5904F9-3E54-A506-D5E4-027E05C2BC47}"/>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0" name="TextBox 9">
            <a:extLst>
              <a:ext uri="{FF2B5EF4-FFF2-40B4-BE49-F238E27FC236}">
                <a16:creationId xmlns:a16="http://schemas.microsoft.com/office/drawing/2014/main" id="{2A88FAED-D91F-80EF-1F3A-65422101402F}"/>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24721071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1DB1-7A7C-C925-D146-541F88AFF3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9D9E69-75DB-5B3B-E951-EC3D17BCB479}"/>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4" name="Footer Placeholder 3">
            <a:extLst>
              <a:ext uri="{FF2B5EF4-FFF2-40B4-BE49-F238E27FC236}">
                <a16:creationId xmlns:a16="http://schemas.microsoft.com/office/drawing/2014/main" id="{7D669A63-E354-C338-CE4B-3581F201F6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CC807E-42EA-F215-AC1D-422B2CA5DE51}"/>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33562632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58B507-D328-EAAC-F088-63BA5AC35C00}"/>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3" name="Footer Placeholder 2">
            <a:extLst>
              <a:ext uri="{FF2B5EF4-FFF2-40B4-BE49-F238E27FC236}">
                <a16:creationId xmlns:a16="http://schemas.microsoft.com/office/drawing/2014/main" id="{F37A4038-8CE5-4430-C65A-343D097D8B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973617-F561-A06B-B466-82058D35FE38}"/>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3050608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81CD-5DEA-C7EB-AC5B-8671426E11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AD5C35-41E1-1ADD-4D23-AFD6E0DA29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30A6AF-0DBC-9BD7-844B-499A7EC144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C6120-8E69-A854-A635-B641022FB61D}"/>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6" name="Footer Placeholder 5">
            <a:extLst>
              <a:ext uri="{FF2B5EF4-FFF2-40B4-BE49-F238E27FC236}">
                <a16:creationId xmlns:a16="http://schemas.microsoft.com/office/drawing/2014/main" id="{5823B546-4A9C-F25D-57BC-57A317B99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C21D3-C42C-0085-FE4C-95E5FA374CD3}"/>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32626714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EFCF-9F11-DD38-EDAB-BA4E5FF515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699AE1-7927-F962-79FA-F87DCA782D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EA0B50-48FB-3CED-E132-83DD7A1ACF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44EA59-7C61-9096-CEF2-F34BF631335D}"/>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6" name="Footer Placeholder 5">
            <a:extLst>
              <a:ext uri="{FF2B5EF4-FFF2-40B4-BE49-F238E27FC236}">
                <a16:creationId xmlns:a16="http://schemas.microsoft.com/office/drawing/2014/main" id="{F1D19FDC-5441-DF48-6D27-36CF187775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133A4-52DF-1EA6-E253-E15F45735224}"/>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16192946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5EC3-07BE-7065-33F1-065F58D4E3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235093-946E-EDD6-DFEA-90FDE56631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6FCF97-E1D5-7D57-6B8D-77DDE5153DBB}"/>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22F4628C-4DE7-C31C-DF65-08D636769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725ED-8CFF-AFA6-2231-72A7AF92B9AC}"/>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1041318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4E1F34-27AB-6319-98A0-3092AED368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91230B-DD5B-B470-0F99-BD841B0374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D94D3-BA83-78E4-2CCE-F597D6496261}"/>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4C8A8D52-B2ED-8663-469F-42AFCDF33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9CAD19-16CF-D4F3-29CE-6FE179DACAA4}"/>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15261151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1343E5A-7F1A-F708-210D-F170DFBD3D1B}"/>
              </a:ext>
            </a:extLst>
          </p:cNvPr>
          <p:cNvGraphicFramePr>
            <a:graphicFrameLocks noChangeAspect="1"/>
          </p:cNvGraphicFramePr>
          <p:nvPr userDrawn="1">
            <p:custDataLst>
              <p:tags r:id="rId1"/>
            </p:custDataLst>
            <p:extLst>
              <p:ext uri="{D42A27DB-BD31-4B8C-83A1-F6EECF244321}">
                <p14:modId xmlns:p14="http://schemas.microsoft.com/office/powerpoint/2010/main" val="3857311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9" name="think-cell data - do not delete" hidden="1">
                        <a:extLst>
                          <a:ext uri="{FF2B5EF4-FFF2-40B4-BE49-F238E27FC236}">
                            <a16:creationId xmlns:a16="http://schemas.microsoft.com/office/drawing/2014/main" id="{F1343E5A-7F1A-F708-210D-F170DFBD3D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Content Placeholder 4">
            <a:extLst>
              <a:ext uri="{FF2B5EF4-FFF2-40B4-BE49-F238E27FC236}">
                <a16:creationId xmlns:a16="http://schemas.microsoft.com/office/drawing/2014/main" id="{7ED884F5-319F-2BF1-ADA1-7461907534F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59" y="1"/>
            <a:ext cx="12189541" cy="6858000"/>
          </a:xfrm>
          <a:prstGeom prst="rect">
            <a:avLst/>
          </a:prstGeom>
        </p:spPr>
      </p:pic>
      <p:sp>
        <p:nvSpPr>
          <p:cNvPr id="2" name="Title 1">
            <a:extLst>
              <a:ext uri="{FF2B5EF4-FFF2-40B4-BE49-F238E27FC236}">
                <a16:creationId xmlns:a16="http://schemas.microsoft.com/office/drawing/2014/main" id="{D674139F-466A-0DEB-3705-6B5B6D86F9C1}"/>
              </a:ext>
            </a:extLst>
          </p:cNvPr>
          <p:cNvSpPr>
            <a:spLocks noGrp="1"/>
          </p:cNvSpPr>
          <p:nvPr>
            <p:ph type="ctrTitle"/>
          </p:nvPr>
        </p:nvSpPr>
        <p:spPr>
          <a:xfrm>
            <a:off x="1524000" y="1122363"/>
            <a:ext cx="9144000" cy="2387600"/>
          </a:xfrm>
        </p:spPr>
        <p:txBody>
          <a:bodyPr vert="horz"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60546C5-C548-60F9-5106-5B5B41ADB5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3A30F7-3549-87C6-0CBD-D46F3240EC1E}"/>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F3FAF907-6E6E-7D56-0FEA-ECE1708F2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57307-73DE-0842-A030-846D8984C334}"/>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0" name="TextBox 9">
            <a:extLst>
              <a:ext uri="{FF2B5EF4-FFF2-40B4-BE49-F238E27FC236}">
                <a16:creationId xmlns:a16="http://schemas.microsoft.com/office/drawing/2014/main" id="{F2AA115D-83B7-67FD-53D3-CF165564C589}"/>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13712569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11B588C-9900-9D2E-2303-1F7299E0CBCF}"/>
              </a:ext>
            </a:extLst>
          </p:cNvPr>
          <p:cNvGraphicFramePr>
            <a:graphicFrameLocks noChangeAspect="1"/>
          </p:cNvGraphicFramePr>
          <p:nvPr userDrawn="1">
            <p:custDataLst>
              <p:tags r:id="rId1"/>
            </p:custDataLst>
            <p:extLst>
              <p:ext uri="{D42A27DB-BD31-4B8C-83A1-F6EECF244321}">
                <p14:modId xmlns:p14="http://schemas.microsoft.com/office/powerpoint/2010/main" val="1658890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9" name="think-cell data - do not delete" hidden="1">
                        <a:extLst>
                          <a:ext uri="{FF2B5EF4-FFF2-40B4-BE49-F238E27FC236}">
                            <a16:creationId xmlns:a16="http://schemas.microsoft.com/office/drawing/2014/main" id="{011B588C-9900-9D2E-2303-1F7299E0CB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hape 1">
            <a:extLst>
              <a:ext uri="{FF2B5EF4-FFF2-40B4-BE49-F238E27FC236}">
                <a16:creationId xmlns:a16="http://schemas.microsoft.com/office/drawing/2014/main" id="{55850D82-BA08-71F9-3149-3937CEBD7969}"/>
              </a:ext>
            </a:extLst>
          </p:cNvPr>
          <p:cNvSpPr/>
          <p:nvPr userDrawn="1"/>
        </p:nvSpPr>
        <p:spPr>
          <a:xfrm>
            <a:off x="0" y="0"/>
            <a:ext cx="12186621" cy="6858000"/>
          </a:xfrm>
          <a:prstGeom prst="rect">
            <a:avLst/>
          </a:prstGeom>
          <a:solidFill>
            <a:srgbClr val="FEF5E7"/>
          </a:solidFill>
          <a:ln/>
        </p:spPr>
        <p:txBody>
          <a:bodyPr/>
          <a:lstStyle/>
          <a:p>
            <a:endParaRPr lang="en-AE"/>
          </a:p>
        </p:txBody>
      </p:sp>
      <p:sp>
        <p:nvSpPr>
          <p:cNvPr id="2" name="Title 1">
            <a:extLst>
              <a:ext uri="{FF2B5EF4-FFF2-40B4-BE49-F238E27FC236}">
                <a16:creationId xmlns:a16="http://schemas.microsoft.com/office/drawing/2014/main" id="{E20A5C42-4A84-716B-F204-7308A2F5A270}"/>
              </a:ext>
            </a:extLst>
          </p:cNvPr>
          <p:cNvSpPr>
            <a:spLocks noGrp="1"/>
          </p:cNvSpPr>
          <p:nvPr>
            <p:ph type="title"/>
          </p:nvPr>
        </p:nvSpPr>
        <p:spPr>
          <a:xfrm>
            <a:off x="725241" y="365126"/>
            <a:ext cx="10515600" cy="779462"/>
          </a:xfrm>
        </p:spPr>
        <p:txBody>
          <a:bodyPr vert="horz">
            <a:noAutofit/>
          </a:bodyPr>
          <a:lstStyle>
            <a:lvl1pPr>
              <a:defRPr sz="3000" b="1">
                <a:solidFill>
                  <a:srgbClr val="5E6246"/>
                </a:solidFill>
                <a:latin typeface="Quicksand"/>
              </a:defRPr>
            </a:lvl1pPr>
          </a:lstStyle>
          <a:p>
            <a:r>
              <a:rPr lang="en-US" dirty="0"/>
              <a:t>Click to edit Master title style</a:t>
            </a:r>
          </a:p>
        </p:txBody>
      </p:sp>
      <p:sp>
        <p:nvSpPr>
          <p:cNvPr id="3" name="Content Placeholder 2">
            <a:extLst>
              <a:ext uri="{FF2B5EF4-FFF2-40B4-BE49-F238E27FC236}">
                <a16:creationId xmlns:a16="http://schemas.microsoft.com/office/drawing/2014/main" id="{98B424B2-0E67-2040-432B-36D5EF6D5D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46210-B0CC-D3A1-BEC0-C697E1CCE828}"/>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0C44CCC3-3D76-1A13-6F11-2D8D99A66C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F1921-698D-B3E0-C809-44A368D88BE4}"/>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0" name="TextBox 9">
            <a:extLst>
              <a:ext uri="{FF2B5EF4-FFF2-40B4-BE49-F238E27FC236}">
                <a16:creationId xmlns:a16="http://schemas.microsoft.com/office/drawing/2014/main" id="{4E0B25F4-DF30-EAAB-A12E-60720E20C21E}"/>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
        <p:nvSpPr>
          <p:cNvPr id="15" name="Rectangle 14">
            <a:extLst>
              <a:ext uri="{FF2B5EF4-FFF2-40B4-BE49-F238E27FC236}">
                <a16:creationId xmlns:a16="http://schemas.microsoft.com/office/drawing/2014/main" id="{33E9EC16-294D-04F2-829C-67C2852B07C8}"/>
              </a:ext>
            </a:extLst>
          </p:cNvPr>
          <p:cNvSpPr/>
          <p:nvPr userDrawn="1"/>
        </p:nvSpPr>
        <p:spPr>
          <a:xfrm rot="5400000">
            <a:off x="465264" y="731997"/>
            <a:ext cx="565673" cy="45719"/>
          </a:xfrm>
          <a:prstGeom prst="rect">
            <a:avLst/>
          </a:prstGeom>
          <a:solidFill>
            <a:srgbClr val="5E62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FFDD847-5BDC-076E-1989-01F1388CBC4D}"/>
              </a:ext>
            </a:extLst>
          </p:cNvPr>
          <p:cNvSpPr txBox="1"/>
          <p:nvPr userDrawn="1"/>
        </p:nvSpPr>
        <p:spPr>
          <a:xfrm>
            <a:off x="9042104" y="6624658"/>
            <a:ext cx="3161033" cy="230832"/>
          </a:xfrm>
          <a:prstGeom prst="rect">
            <a:avLst/>
          </a:prstGeom>
          <a:noFill/>
        </p:spPr>
        <p:txBody>
          <a:bodyPr wrap="square">
            <a:spAutoFit/>
          </a:bodyPr>
          <a:lstStyle/>
          <a:p>
            <a:r>
              <a:rPr lang="en-US" sz="900" b="1" dirty="0">
                <a:solidFill>
                  <a:srgbClr val="838961"/>
                </a:solidFill>
                <a:latin typeface="Quicksand" pitchFamily="2" charset="0"/>
              </a:rPr>
              <a:t>Instagram: consulting.hq | LinkedIn: Consulting HQ</a:t>
            </a:r>
            <a:endParaRPr lang="en-US" sz="900" b="1" dirty="0">
              <a:solidFill>
                <a:srgbClr val="838961"/>
              </a:solidFill>
            </a:endParaRPr>
          </a:p>
        </p:txBody>
      </p:sp>
    </p:spTree>
    <p:extLst>
      <p:ext uri="{BB962C8B-B14F-4D97-AF65-F5344CB8AC3E}">
        <p14:creationId xmlns:p14="http://schemas.microsoft.com/office/powerpoint/2010/main" val="18549283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7A0087D-3F4E-AA31-71C8-A5D5561D7889}"/>
              </a:ext>
            </a:extLst>
          </p:cNvPr>
          <p:cNvGraphicFramePr>
            <a:graphicFrameLocks noChangeAspect="1"/>
          </p:cNvGraphicFramePr>
          <p:nvPr userDrawn="1">
            <p:custDataLst>
              <p:tags r:id="rId1"/>
            </p:custDataLst>
            <p:extLst>
              <p:ext uri="{D42A27DB-BD31-4B8C-83A1-F6EECF244321}">
                <p14:modId xmlns:p14="http://schemas.microsoft.com/office/powerpoint/2010/main" val="1921218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9" name="think-cell data - do not delete" hidden="1">
                        <a:extLst>
                          <a:ext uri="{FF2B5EF4-FFF2-40B4-BE49-F238E27FC236}">
                            <a16:creationId xmlns:a16="http://schemas.microsoft.com/office/drawing/2014/main" id="{27A0087D-3F4E-AA31-71C8-A5D5561D78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Content Placeholder 4">
            <a:extLst>
              <a:ext uri="{FF2B5EF4-FFF2-40B4-BE49-F238E27FC236}">
                <a16:creationId xmlns:a16="http://schemas.microsoft.com/office/drawing/2014/main" id="{03D4571B-D08C-0B77-1757-A9D3BCDCBB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59" y="1"/>
            <a:ext cx="12189541" cy="6858000"/>
          </a:xfrm>
          <a:prstGeom prst="rect">
            <a:avLst/>
          </a:prstGeom>
        </p:spPr>
      </p:pic>
      <p:sp>
        <p:nvSpPr>
          <p:cNvPr id="2" name="Title 1">
            <a:extLst>
              <a:ext uri="{FF2B5EF4-FFF2-40B4-BE49-F238E27FC236}">
                <a16:creationId xmlns:a16="http://schemas.microsoft.com/office/drawing/2014/main" id="{D788039B-F221-CF39-8A55-12CD21C46F8D}"/>
              </a:ext>
            </a:extLst>
          </p:cNvPr>
          <p:cNvSpPr>
            <a:spLocks noGrp="1"/>
          </p:cNvSpPr>
          <p:nvPr>
            <p:ph type="title"/>
          </p:nvPr>
        </p:nvSpPr>
        <p:spPr>
          <a:xfrm>
            <a:off x="831850" y="1709738"/>
            <a:ext cx="10515600" cy="2852737"/>
          </a:xfrm>
        </p:spPr>
        <p:txBody>
          <a:bodyPr vert="horz"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269CCC-27C3-0287-ED60-3819469D61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0F7E27-7B41-8610-D2E4-21BB5584FFB4}"/>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FB8C537E-FD19-28A7-AE6F-E7781C851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D0545A-9194-3763-34CC-D01A27A58B1F}"/>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0" name="TextBox 9">
            <a:extLst>
              <a:ext uri="{FF2B5EF4-FFF2-40B4-BE49-F238E27FC236}">
                <a16:creationId xmlns:a16="http://schemas.microsoft.com/office/drawing/2014/main" id="{41D8F40F-3220-0C95-DBD1-0C26427E0310}"/>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2547065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DA1695B1-6ACD-4712-92DC-F34201437F10}"/>
              </a:ext>
            </a:extLst>
          </p:cNvPr>
          <p:cNvGraphicFramePr>
            <a:graphicFrameLocks noChangeAspect="1"/>
          </p:cNvGraphicFramePr>
          <p:nvPr userDrawn="1">
            <p:custDataLst>
              <p:tags r:id="rId1"/>
            </p:custDataLst>
            <p:extLst>
              <p:ext uri="{D42A27DB-BD31-4B8C-83A1-F6EECF244321}">
                <p14:modId xmlns:p14="http://schemas.microsoft.com/office/powerpoint/2010/main" val="3352670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10" name="think-cell data - do not delete" hidden="1">
                        <a:extLst>
                          <a:ext uri="{FF2B5EF4-FFF2-40B4-BE49-F238E27FC236}">
                            <a16:creationId xmlns:a16="http://schemas.microsoft.com/office/drawing/2014/main" id="{DA1695B1-6ACD-4712-92DC-F34201437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Content Placeholder 4">
            <a:extLst>
              <a:ext uri="{FF2B5EF4-FFF2-40B4-BE49-F238E27FC236}">
                <a16:creationId xmlns:a16="http://schemas.microsoft.com/office/drawing/2014/main" id="{BEF413C2-D723-A0CF-D0AF-B865CC1BD2B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59" y="1"/>
            <a:ext cx="12189541" cy="6858000"/>
          </a:xfrm>
          <a:prstGeom prst="rect">
            <a:avLst/>
          </a:prstGeom>
        </p:spPr>
      </p:pic>
      <p:sp>
        <p:nvSpPr>
          <p:cNvPr id="2" name="Title 1">
            <a:extLst>
              <a:ext uri="{FF2B5EF4-FFF2-40B4-BE49-F238E27FC236}">
                <a16:creationId xmlns:a16="http://schemas.microsoft.com/office/drawing/2014/main" id="{CA98A9AA-237D-F404-7CFB-CCD30E6F5C49}"/>
              </a:ext>
            </a:extLst>
          </p:cNvPr>
          <p:cNvSpPr>
            <a:spLocks noGrp="1"/>
          </p:cNvSpPr>
          <p:nvPr>
            <p:ph type="title"/>
          </p:nvPr>
        </p:nvSpPr>
        <p:spPr/>
        <p:txBody>
          <a:bodyPr vert="horz"/>
          <a:lstStyle/>
          <a:p>
            <a:r>
              <a:rPr lang="en-US" dirty="0"/>
              <a:t>Click to edit Master title style</a:t>
            </a:r>
          </a:p>
        </p:txBody>
      </p:sp>
      <p:sp>
        <p:nvSpPr>
          <p:cNvPr id="3" name="Content Placeholder 2">
            <a:extLst>
              <a:ext uri="{FF2B5EF4-FFF2-40B4-BE49-F238E27FC236}">
                <a16:creationId xmlns:a16="http://schemas.microsoft.com/office/drawing/2014/main" id="{8FD8C62B-E642-FE92-16F0-CE87EAB550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B55B3A-5881-C20F-2784-2E4BF43A0F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860EB9-6F22-D960-B746-ED7C3E17B206}"/>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6" name="Footer Placeholder 5">
            <a:extLst>
              <a:ext uri="{FF2B5EF4-FFF2-40B4-BE49-F238E27FC236}">
                <a16:creationId xmlns:a16="http://schemas.microsoft.com/office/drawing/2014/main" id="{6F74253D-136E-0D79-BEF0-42F06CB72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FFEAC7-5597-18A0-66A5-26AC26409DF2}"/>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1" name="TextBox 10">
            <a:extLst>
              <a:ext uri="{FF2B5EF4-FFF2-40B4-BE49-F238E27FC236}">
                <a16:creationId xmlns:a16="http://schemas.microsoft.com/office/drawing/2014/main" id="{BD49306B-D934-64E9-11D4-BD4F2369813B}"/>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3996440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1DB1-7A7C-C925-D146-541F88AFF3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9D9E69-75DB-5B3B-E951-EC3D17BCB479}"/>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4" name="Footer Placeholder 3">
            <a:extLst>
              <a:ext uri="{FF2B5EF4-FFF2-40B4-BE49-F238E27FC236}">
                <a16:creationId xmlns:a16="http://schemas.microsoft.com/office/drawing/2014/main" id="{7D669A63-E354-C338-CE4B-3581F201F6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CC807E-42EA-F215-AC1D-422B2CA5DE51}"/>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19949241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760DE-EC2B-2735-36B3-5FCBEBF303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B470D5-1ED5-02C2-9F47-75D5A8DBB9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80C083-285F-0962-C039-1349CCDF8D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6474A1-360B-6C6E-A866-4D6472C84A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779EFC-CBBE-5E3F-71AD-01CEAF1FD3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7A6549-4C16-9075-AB11-D313E531BA17}"/>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8" name="Footer Placeholder 7">
            <a:extLst>
              <a:ext uri="{FF2B5EF4-FFF2-40B4-BE49-F238E27FC236}">
                <a16:creationId xmlns:a16="http://schemas.microsoft.com/office/drawing/2014/main" id="{EE1EF537-A0D4-3CE5-38C1-41D0473A36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5904F9-3E54-A506-D5E4-027E05C2BC47}"/>
              </a:ext>
            </a:extLst>
          </p:cNvPr>
          <p:cNvSpPr>
            <a:spLocks noGrp="1"/>
          </p:cNvSpPr>
          <p:nvPr>
            <p:ph type="sldNum" sz="quarter" idx="12"/>
          </p:nvPr>
        </p:nvSpPr>
        <p:spPr/>
        <p:txBody>
          <a:bodyPr/>
          <a:lstStyle/>
          <a:p>
            <a:fld id="{795EC800-032C-4B7E-82B1-0FA3A93DDFCE}" type="slidenum">
              <a:rPr lang="en-US" smtClean="0"/>
              <a:t>‹#›</a:t>
            </a:fld>
            <a:endParaRPr lang="en-US"/>
          </a:p>
        </p:txBody>
      </p:sp>
      <p:sp>
        <p:nvSpPr>
          <p:cNvPr id="10" name="TextBox 9">
            <a:extLst>
              <a:ext uri="{FF2B5EF4-FFF2-40B4-BE49-F238E27FC236}">
                <a16:creationId xmlns:a16="http://schemas.microsoft.com/office/drawing/2014/main" id="{2A88FAED-D91F-80EF-1F3A-65422101402F}"/>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9445536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1DB1-7A7C-C925-D146-541F88AFF3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9D9E69-75DB-5B3B-E951-EC3D17BCB479}"/>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4" name="Footer Placeholder 3">
            <a:extLst>
              <a:ext uri="{FF2B5EF4-FFF2-40B4-BE49-F238E27FC236}">
                <a16:creationId xmlns:a16="http://schemas.microsoft.com/office/drawing/2014/main" id="{7D669A63-E354-C338-CE4B-3581F201F6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CC807E-42EA-F215-AC1D-422B2CA5DE51}"/>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36521680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58B507-D328-EAAC-F088-63BA5AC35C00}"/>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3" name="Footer Placeholder 2">
            <a:extLst>
              <a:ext uri="{FF2B5EF4-FFF2-40B4-BE49-F238E27FC236}">
                <a16:creationId xmlns:a16="http://schemas.microsoft.com/office/drawing/2014/main" id="{F37A4038-8CE5-4430-C65A-343D097D8B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973617-F561-A06B-B466-82058D35FE38}"/>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27131549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81CD-5DEA-C7EB-AC5B-8671426E11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AD5C35-41E1-1ADD-4D23-AFD6E0DA29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30A6AF-0DBC-9BD7-844B-499A7EC144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C6120-8E69-A854-A635-B641022FB61D}"/>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6" name="Footer Placeholder 5">
            <a:extLst>
              <a:ext uri="{FF2B5EF4-FFF2-40B4-BE49-F238E27FC236}">
                <a16:creationId xmlns:a16="http://schemas.microsoft.com/office/drawing/2014/main" id="{5823B546-4A9C-F25D-57BC-57A317B99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C21D3-C42C-0085-FE4C-95E5FA374CD3}"/>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20408004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EFCF-9F11-DD38-EDAB-BA4E5FF515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699AE1-7927-F962-79FA-F87DCA782D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EA0B50-48FB-3CED-E132-83DD7A1ACF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44EA59-7C61-9096-CEF2-F34BF631335D}"/>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6" name="Footer Placeholder 5">
            <a:extLst>
              <a:ext uri="{FF2B5EF4-FFF2-40B4-BE49-F238E27FC236}">
                <a16:creationId xmlns:a16="http://schemas.microsoft.com/office/drawing/2014/main" id="{F1D19FDC-5441-DF48-6D27-36CF187775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133A4-52DF-1EA6-E253-E15F45735224}"/>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1143990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5EC3-07BE-7065-33F1-065F58D4E3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235093-946E-EDD6-DFEA-90FDE56631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6FCF97-E1D5-7D57-6B8D-77DDE5153DBB}"/>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22F4628C-4DE7-C31C-DF65-08D636769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725ED-8CFF-AFA6-2231-72A7AF92B9AC}"/>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2370563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4E1F34-27AB-6319-98A0-3092AED368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91230B-DD5B-B470-0F99-BD841B0374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D94D3-BA83-78E4-2CCE-F597D6496261}"/>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4C8A8D52-B2ED-8663-469F-42AFCDF33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9CAD19-16CF-D4F3-29CE-6FE179DACAA4}"/>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410716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58B507-D328-EAAC-F088-63BA5AC35C00}"/>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3" name="Footer Placeholder 2">
            <a:extLst>
              <a:ext uri="{FF2B5EF4-FFF2-40B4-BE49-F238E27FC236}">
                <a16:creationId xmlns:a16="http://schemas.microsoft.com/office/drawing/2014/main" id="{F37A4038-8CE5-4430-C65A-343D097D8B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973617-F561-A06B-B466-82058D35FE38}"/>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2365525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81CD-5DEA-C7EB-AC5B-8671426E11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AD5C35-41E1-1ADD-4D23-AFD6E0DA29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30A6AF-0DBC-9BD7-844B-499A7EC144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C6120-8E69-A854-A635-B641022FB61D}"/>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6" name="Footer Placeholder 5">
            <a:extLst>
              <a:ext uri="{FF2B5EF4-FFF2-40B4-BE49-F238E27FC236}">
                <a16:creationId xmlns:a16="http://schemas.microsoft.com/office/drawing/2014/main" id="{5823B546-4A9C-F25D-57BC-57A317B99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C21D3-C42C-0085-FE4C-95E5FA374CD3}"/>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3136269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EFCF-9F11-DD38-EDAB-BA4E5FF515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699AE1-7927-F962-79FA-F87DCA782D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EA0B50-48FB-3CED-E132-83DD7A1ACF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44EA59-7C61-9096-CEF2-F34BF631335D}"/>
              </a:ext>
            </a:extLst>
          </p:cNvPr>
          <p:cNvSpPr>
            <a:spLocks noGrp="1"/>
          </p:cNvSpPr>
          <p:nvPr>
            <p:ph type="dt" sz="half" idx="10"/>
          </p:nvPr>
        </p:nvSpPr>
        <p:spPr/>
        <p:txBody>
          <a:bodyPr/>
          <a:lstStyle/>
          <a:p>
            <a:fld id="{1D0DE278-9571-4F39-933D-6234F7157F14}" type="datetimeFigureOut">
              <a:rPr lang="en-US" smtClean="0"/>
              <a:t>1/13/2026</a:t>
            </a:fld>
            <a:endParaRPr lang="en-US"/>
          </a:p>
        </p:txBody>
      </p:sp>
      <p:sp>
        <p:nvSpPr>
          <p:cNvPr id="6" name="Footer Placeholder 5">
            <a:extLst>
              <a:ext uri="{FF2B5EF4-FFF2-40B4-BE49-F238E27FC236}">
                <a16:creationId xmlns:a16="http://schemas.microsoft.com/office/drawing/2014/main" id="{F1D19FDC-5441-DF48-6D27-36CF187775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133A4-52DF-1EA6-E253-E15F45735224}"/>
              </a:ext>
            </a:extLst>
          </p:cNvPr>
          <p:cNvSpPr>
            <a:spLocks noGrp="1"/>
          </p:cNvSpPr>
          <p:nvPr>
            <p:ph type="sldNum" sz="quarter" idx="12"/>
          </p:nvPr>
        </p:nvSpPr>
        <p:spPr/>
        <p:txBody>
          <a:bodyPr/>
          <a:lstStyle/>
          <a:p>
            <a:fld id="{795EC800-032C-4B7E-82B1-0FA3A93DDFCE}" type="slidenum">
              <a:rPr lang="en-US" smtClean="0"/>
              <a:t>‹#›</a:t>
            </a:fld>
            <a:endParaRPr lang="en-US"/>
          </a:p>
        </p:txBody>
      </p:sp>
    </p:spTree>
    <p:extLst>
      <p:ext uri="{BB962C8B-B14F-4D97-AF65-F5344CB8AC3E}">
        <p14:creationId xmlns:p14="http://schemas.microsoft.com/office/powerpoint/2010/main" val="3254950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6.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image" Target="../media/image1.emf"/><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oleObject" Target="../embeddings/oleObject7.bin"/><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ags" Target="../tags/tag11.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1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image" Target="../media/image2.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emf"/><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oleObject" Target="../embeddings/oleObject1.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ags" Target="../tags/tag1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6" Type="http://schemas.openxmlformats.org/officeDocument/2006/relationships/image" Target="../media/image2.jpe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emf"/><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767D1ED-1811-928B-6885-4F0992A34630}"/>
              </a:ext>
            </a:extLst>
          </p:cNvPr>
          <p:cNvGraphicFramePr>
            <a:graphicFrameLocks noChangeAspect="1"/>
          </p:cNvGraphicFramePr>
          <p:nvPr userDrawn="1">
            <p:custDataLst>
              <p:tags r:id="rId13"/>
            </p:custDataLst>
            <p:extLst>
              <p:ext uri="{D42A27DB-BD31-4B8C-83A1-F6EECF244321}">
                <p14:modId xmlns:p14="http://schemas.microsoft.com/office/powerpoint/2010/main" val="3272785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54" imgH="454" progId="TCLayout.ActiveDocument.1">
                  <p:embed/>
                </p:oleObj>
              </mc:Choice>
              <mc:Fallback>
                <p:oleObj name="think-cell Slide" r:id="rId14" imgW="454" imgH="454" progId="TCLayout.ActiveDocument.1">
                  <p:embed/>
                  <p:pic>
                    <p:nvPicPr>
                      <p:cNvPr id="8" name="think-cell data - do not delete" hidden="1">
                        <a:extLst>
                          <a:ext uri="{FF2B5EF4-FFF2-40B4-BE49-F238E27FC236}">
                            <a16:creationId xmlns:a16="http://schemas.microsoft.com/office/drawing/2014/main" id="{B767D1ED-1811-928B-6885-4F0992A34630}"/>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8C07CA1-440E-9E4B-044B-E3962B3020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7872D6-5E73-6A78-10B6-2CD1BAB40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A4D29-610C-3415-E023-3930FAD51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23AB7338-F3CE-1122-68E0-C00780E5F6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19A6A16-C250-2C4B-A2A7-7E30CD609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5EC800-032C-4B7E-82B1-0FA3A93DDFCE}" type="slidenum">
              <a:rPr lang="en-US" smtClean="0"/>
              <a:t>‹#›</a:t>
            </a:fld>
            <a:endParaRPr lang="en-US"/>
          </a:p>
        </p:txBody>
      </p:sp>
      <p:pic>
        <p:nvPicPr>
          <p:cNvPr id="9" name="Picture 8">
            <a:extLst>
              <a:ext uri="{FF2B5EF4-FFF2-40B4-BE49-F238E27FC236}">
                <a16:creationId xmlns:a16="http://schemas.microsoft.com/office/drawing/2014/main" id="{0F6931F6-9314-A341-790C-AEFFD4D235F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29" y="0"/>
            <a:ext cx="12189542" cy="6858000"/>
          </a:xfrm>
          <a:prstGeom prst="rect">
            <a:avLst/>
          </a:prstGeom>
        </p:spPr>
      </p:pic>
      <p:sp>
        <p:nvSpPr>
          <p:cNvPr id="10" name="TextBox 9">
            <a:extLst>
              <a:ext uri="{FF2B5EF4-FFF2-40B4-BE49-F238E27FC236}">
                <a16:creationId xmlns:a16="http://schemas.microsoft.com/office/drawing/2014/main" id="{F7576141-113F-4E04-17E2-A58FBB2C8517}"/>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2448753837"/>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767D1ED-1811-928B-6885-4F0992A34630}"/>
              </a:ext>
            </a:extLst>
          </p:cNvPr>
          <p:cNvGraphicFramePr>
            <a:graphicFrameLocks noChangeAspect="1"/>
          </p:cNvGraphicFramePr>
          <p:nvPr userDrawn="1">
            <p:custDataLst>
              <p:tags r:id="rId13"/>
            </p:custDataLst>
            <p:extLst>
              <p:ext uri="{D42A27DB-BD31-4B8C-83A1-F6EECF244321}">
                <p14:modId xmlns:p14="http://schemas.microsoft.com/office/powerpoint/2010/main" val="3272785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54" imgH="454" progId="TCLayout.ActiveDocument.1">
                  <p:embed/>
                </p:oleObj>
              </mc:Choice>
              <mc:Fallback>
                <p:oleObj name="think-cell Slide" r:id="rId14" imgW="454" imgH="454" progId="TCLayout.ActiveDocument.1">
                  <p:embed/>
                  <p:pic>
                    <p:nvPicPr>
                      <p:cNvPr id="8" name="think-cell data - do not delete" hidden="1">
                        <a:extLst>
                          <a:ext uri="{FF2B5EF4-FFF2-40B4-BE49-F238E27FC236}">
                            <a16:creationId xmlns:a16="http://schemas.microsoft.com/office/drawing/2014/main" id="{B767D1ED-1811-928B-6885-4F0992A34630}"/>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8C07CA1-440E-9E4B-044B-E3962B3020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7872D6-5E73-6A78-10B6-2CD1BAB40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A4D29-610C-3415-E023-3930FAD51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23AB7338-F3CE-1122-68E0-C00780E5F6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19A6A16-C250-2C4B-A2A7-7E30CD609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5EC800-032C-4B7E-82B1-0FA3A93DDFCE}" type="slidenum">
              <a:rPr lang="en-US" smtClean="0"/>
              <a:t>‹#›</a:t>
            </a:fld>
            <a:endParaRPr lang="en-US"/>
          </a:p>
        </p:txBody>
      </p:sp>
      <p:pic>
        <p:nvPicPr>
          <p:cNvPr id="9" name="Picture 8">
            <a:extLst>
              <a:ext uri="{FF2B5EF4-FFF2-40B4-BE49-F238E27FC236}">
                <a16:creationId xmlns:a16="http://schemas.microsoft.com/office/drawing/2014/main" id="{0F6931F6-9314-A341-790C-AEFFD4D235F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29" y="0"/>
            <a:ext cx="12189542" cy="6858000"/>
          </a:xfrm>
          <a:prstGeom prst="rect">
            <a:avLst/>
          </a:prstGeom>
        </p:spPr>
      </p:pic>
      <p:sp>
        <p:nvSpPr>
          <p:cNvPr id="10" name="TextBox 9">
            <a:extLst>
              <a:ext uri="{FF2B5EF4-FFF2-40B4-BE49-F238E27FC236}">
                <a16:creationId xmlns:a16="http://schemas.microsoft.com/office/drawing/2014/main" id="{F7576141-113F-4E04-17E2-A58FBB2C8517}"/>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927776944"/>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759EE1C-A9B4-31BC-BDA7-81EF7F77EA18}"/>
              </a:ext>
            </a:extLst>
          </p:cNvPr>
          <p:cNvGraphicFramePr>
            <a:graphicFrameLocks noChangeAspect="1"/>
          </p:cNvGraphicFramePr>
          <p:nvPr userDrawn="1">
            <p:custDataLst>
              <p:tags r:id="rId24"/>
            </p:custDataLst>
            <p:extLst>
              <p:ext uri="{D42A27DB-BD31-4B8C-83A1-F6EECF244321}">
                <p14:modId xmlns:p14="http://schemas.microsoft.com/office/powerpoint/2010/main" val="4229680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454" imgH="454" progId="TCLayout.ActiveDocument.1">
                  <p:embed/>
                </p:oleObj>
              </mc:Choice>
              <mc:Fallback>
                <p:oleObj name="think-cell Slide" r:id="rId25" imgW="454" imgH="454" progId="TCLayout.ActiveDocument.1">
                  <p:embed/>
                  <p:pic>
                    <p:nvPicPr>
                      <p:cNvPr id="2" name="think-cell data - do not delete" hidden="1">
                        <a:extLst>
                          <a:ext uri="{FF2B5EF4-FFF2-40B4-BE49-F238E27FC236}">
                            <a16:creationId xmlns:a16="http://schemas.microsoft.com/office/drawing/2014/main" id="{E759EE1C-A9B4-31BC-BDA7-81EF7F77EA18}"/>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006754889"/>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 id="2147483891" r:id="rId22"/>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767D1ED-1811-928B-6885-4F0992A34630}"/>
              </a:ext>
            </a:extLst>
          </p:cNvPr>
          <p:cNvGraphicFramePr>
            <a:graphicFrameLocks noChangeAspect="1"/>
          </p:cNvGraphicFramePr>
          <p:nvPr userDrawn="1">
            <p:custDataLst>
              <p:tags r:id="rId13"/>
            </p:custDataLst>
            <p:extLst>
              <p:ext uri="{D42A27DB-BD31-4B8C-83A1-F6EECF244321}">
                <p14:modId xmlns:p14="http://schemas.microsoft.com/office/powerpoint/2010/main" val="3272785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54" imgH="454" progId="TCLayout.ActiveDocument.1">
                  <p:embed/>
                </p:oleObj>
              </mc:Choice>
              <mc:Fallback>
                <p:oleObj name="think-cell Slide" r:id="rId14" imgW="454" imgH="454" progId="TCLayout.ActiveDocument.1">
                  <p:embed/>
                  <p:pic>
                    <p:nvPicPr>
                      <p:cNvPr id="8" name="think-cell data - do not delete" hidden="1">
                        <a:extLst>
                          <a:ext uri="{FF2B5EF4-FFF2-40B4-BE49-F238E27FC236}">
                            <a16:creationId xmlns:a16="http://schemas.microsoft.com/office/drawing/2014/main" id="{B767D1ED-1811-928B-6885-4F0992A34630}"/>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8C07CA1-440E-9E4B-044B-E3962B3020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7872D6-5E73-6A78-10B6-2CD1BAB40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A4D29-610C-3415-E023-3930FAD51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23AB7338-F3CE-1122-68E0-C00780E5F6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19A6A16-C250-2C4B-A2A7-7E30CD609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5EC800-032C-4B7E-82B1-0FA3A93DDFCE}" type="slidenum">
              <a:rPr lang="en-US" smtClean="0"/>
              <a:t>‹#›</a:t>
            </a:fld>
            <a:endParaRPr lang="en-US"/>
          </a:p>
        </p:txBody>
      </p:sp>
      <p:pic>
        <p:nvPicPr>
          <p:cNvPr id="9" name="Picture 8">
            <a:extLst>
              <a:ext uri="{FF2B5EF4-FFF2-40B4-BE49-F238E27FC236}">
                <a16:creationId xmlns:a16="http://schemas.microsoft.com/office/drawing/2014/main" id="{0F6931F6-9314-A341-790C-AEFFD4D235F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29" y="0"/>
            <a:ext cx="12189542" cy="6858000"/>
          </a:xfrm>
          <a:prstGeom prst="rect">
            <a:avLst/>
          </a:prstGeom>
        </p:spPr>
      </p:pic>
      <p:sp>
        <p:nvSpPr>
          <p:cNvPr id="10" name="TextBox 9">
            <a:extLst>
              <a:ext uri="{FF2B5EF4-FFF2-40B4-BE49-F238E27FC236}">
                <a16:creationId xmlns:a16="http://schemas.microsoft.com/office/drawing/2014/main" id="{F7576141-113F-4E04-17E2-A58FBB2C8517}"/>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
        <p:nvSpPr>
          <p:cNvPr id="12" name="Shape 1">
            <a:extLst>
              <a:ext uri="{FF2B5EF4-FFF2-40B4-BE49-F238E27FC236}">
                <a16:creationId xmlns:a16="http://schemas.microsoft.com/office/drawing/2014/main" id="{3242AD61-224C-21FE-5F5E-D24C8B10CADD}"/>
              </a:ext>
            </a:extLst>
          </p:cNvPr>
          <p:cNvSpPr/>
          <p:nvPr userDrawn="1"/>
        </p:nvSpPr>
        <p:spPr>
          <a:xfrm>
            <a:off x="0" y="0"/>
            <a:ext cx="12186621" cy="6858000"/>
          </a:xfrm>
          <a:prstGeom prst="rect">
            <a:avLst/>
          </a:prstGeom>
          <a:solidFill>
            <a:srgbClr val="FEF5E7">
              <a:alpha val="50000"/>
            </a:srgbClr>
          </a:solidFill>
          <a:ln/>
        </p:spPr>
        <p:txBody>
          <a:bodyPr/>
          <a:lstStyle/>
          <a:p>
            <a:endParaRPr lang="en-AE"/>
          </a:p>
        </p:txBody>
      </p:sp>
    </p:spTree>
    <p:extLst>
      <p:ext uri="{BB962C8B-B14F-4D97-AF65-F5344CB8AC3E}">
        <p14:creationId xmlns:p14="http://schemas.microsoft.com/office/powerpoint/2010/main" val="268549704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767D1ED-1811-928B-6885-4F0992A34630}"/>
              </a:ext>
            </a:extLst>
          </p:cNvPr>
          <p:cNvGraphicFramePr>
            <a:graphicFrameLocks noChangeAspect="1"/>
          </p:cNvGraphicFramePr>
          <p:nvPr userDrawn="1">
            <p:custDataLst>
              <p:tags r:id="rId13"/>
            </p:custDataLst>
            <p:extLst>
              <p:ext uri="{D42A27DB-BD31-4B8C-83A1-F6EECF244321}">
                <p14:modId xmlns:p14="http://schemas.microsoft.com/office/powerpoint/2010/main" val="3272785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54" imgH="454" progId="TCLayout.ActiveDocument.1">
                  <p:embed/>
                </p:oleObj>
              </mc:Choice>
              <mc:Fallback>
                <p:oleObj name="think-cell Slide" r:id="rId14" imgW="454" imgH="454" progId="TCLayout.ActiveDocument.1">
                  <p:embed/>
                  <p:pic>
                    <p:nvPicPr>
                      <p:cNvPr id="8" name="think-cell data - do not delete" hidden="1">
                        <a:extLst>
                          <a:ext uri="{FF2B5EF4-FFF2-40B4-BE49-F238E27FC236}">
                            <a16:creationId xmlns:a16="http://schemas.microsoft.com/office/drawing/2014/main" id="{B767D1ED-1811-928B-6885-4F0992A34630}"/>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8C07CA1-440E-9E4B-044B-E3962B3020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7872D6-5E73-6A78-10B6-2CD1BAB40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A4D29-610C-3415-E023-3930FAD51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0DE278-9571-4F39-933D-6234F7157F14}" type="datetimeFigureOut">
              <a:rPr lang="en-US" smtClean="0"/>
              <a:t>1/13/2026</a:t>
            </a:fld>
            <a:endParaRPr lang="en-US"/>
          </a:p>
        </p:txBody>
      </p:sp>
      <p:sp>
        <p:nvSpPr>
          <p:cNvPr id="5" name="Footer Placeholder 4">
            <a:extLst>
              <a:ext uri="{FF2B5EF4-FFF2-40B4-BE49-F238E27FC236}">
                <a16:creationId xmlns:a16="http://schemas.microsoft.com/office/drawing/2014/main" id="{23AB7338-F3CE-1122-68E0-C00780E5F6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19A6A16-C250-2C4B-A2A7-7E30CD609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5EC800-032C-4B7E-82B1-0FA3A93DDFCE}" type="slidenum">
              <a:rPr lang="en-US" smtClean="0"/>
              <a:t>‹#›</a:t>
            </a:fld>
            <a:endParaRPr lang="en-US"/>
          </a:p>
        </p:txBody>
      </p:sp>
      <p:pic>
        <p:nvPicPr>
          <p:cNvPr id="9" name="Picture 8">
            <a:extLst>
              <a:ext uri="{FF2B5EF4-FFF2-40B4-BE49-F238E27FC236}">
                <a16:creationId xmlns:a16="http://schemas.microsoft.com/office/drawing/2014/main" id="{0F6931F6-9314-A341-790C-AEFFD4D235F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29" y="0"/>
            <a:ext cx="12189542" cy="6858000"/>
          </a:xfrm>
          <a:prstGeom prst="rect">
            <a:avLst/>
          </a:prstGeom>
        </p:spPr>
      </p:pic>
      <p:sp>
        <p:nvSpPr>
          <p:cNvPr id="10" name="TextBox 9">
            <a:extLst>
              <a:ext uri="{FF2B5EF4-FFF2-40B4-BE49-F238E27FC236}">
                <a16:creationId xmlns:a16="http://schemas.microsoft.com/office/drawing/2014/main" id="{F7576141-113F-4E04-17E2-A58FBB2C8517}"/>
              </a:ext>
            </a:extLst>
          </p:cNvPr>
          <p:cNvSpPr txBox="1"/>
          <p:nvPr userDrawn="1"/>
        </p:nvSpPr>
        <p:spPr>
          <a:xfrm>
            <a:off x="5379" y="6591038"/>
            <a:ext cx="3050723" cy="261610"/>
          </a:xfrm>
          <a:prstGeom prst="rect">
            <a:avLst/>
          </a:prstGeom>
          <a:noFill/>
        </p:spPr>
        <p:txBody>
          <a:bodyPr wrap="square">
            <a:spAutoFit/>
          </a:bodyPr>
          <a:lstStyle/>
          <a:p>
            <a:r>
              <a:rPr lang="en-US" sz="1100" b="1" dirty="0">
                <a:solidFill>
                  <a:srgbClr val="848B63"/>
                </a:solidFill>
                <a:latin typeface="Quicksand" pitchFamily="2" charset="0"/>
              </a:rPr>
              <a:t>| Consulting Headquarters (CHQ)</a:t>
            </a:r>
            <a:endParaRPr lang="en-US" sz="1100" b="1" dirty="0">
              <a:solidFill>
                <a:srgbClr val="848B63"/>
              </a:solidFill>
            </a:endParaRPr>
          </a:p>
        </p:txBody>
      </p:sp>
    </p:spTree>
    <p:extLst>
      <p:ext uri="{BB962C8B-B14F-4D97-AF65-F5344CB8AC3E}">
        <p14:creationId xmlns:p14="http://schemas.microsoft.com/office/powerpoint/2010/main" val="1611393970"/>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6.png"/><Relationship Id="rId2" Type="http://schemas.openxmlformats.org/officeDocument/2006/relationships/slideLayout" Target="../slideLayouts/slideLayout45.xml"/><Relationship Id="rId1" Type="http://schemas.openxmlformats.org/officeDocument/2006/relationships/tags" Target="../tags/tag23.xml"/><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44.xml"/><Relationship Id="rId1" Type="http://schemas.openxmlformats.org/officeDocument/2006/relationships/tags" Target="../tags/tag32.x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44.xml"/><Relationship Id="rId1" Type="http://schemas.openxmlformats.org/officeDocument/2006/relationships/tags" Target="../tags/tag33.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57.xml"/><Relationship Id="rId1" Type="http://schemas.openxmlformats.org/officeDocument/2006/relationships/tags" Target="../tags/tag34.xm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57.xml"/><Relationship Id="rId1" Type="http://schemas.openxmlformats.org/officeDocument/2006/relationships/tags" Target="../tags/tag35.xml"/><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oleObject" Target="../embeddings/oleObject23.bin"/><Relationship Id="rId7" Type="http://schemas.openxmlformats.org/officeDocument/2006/relationships/image" Target="../media/image21.png"/><Relationship Id="rId2" Type="http://schemas.openxmlformats.org/officeDocument/2006/relationships/slideLayout" Target="../slideLayouts/slideLayout57.xml"/><Relationship Id="rId1" Type="http://schemas.openxmlformats.org/officeDocument/2006/relationships/tags" Target="../tags/tag36.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emf"/><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oleObject" Target="../embeddings/oleObject24.bin"/><Relationship Id="rId7" Type="http://schemas.openxmlformats.org/officeDocument/2006/relationships/image" Target="../media/image27.png"/><Relationship Id="rId2" Type="http://schemas.openxmlformats.org/officeDocument/2006/relationships/slideLayout" Target="../slideLayouts/slideLayout57.xml"/><Relationship Id="rId1" Type="http://schemas.openxmlformats.org/officeDocument/2006/relationships/tags" Target="../tags/tag37.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1.emf"/><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57.xml"/><Relationship Id="rId1" Type="http://schemas.openxmlformats.org/officeDocument/2006/relationships/tags" Target="../tags/tag38.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oleObject" Target="../embeddings/oleObject26.bin"/><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slideLayout" Target="../slideLayouts/slideLayout57.xml"/><Relationship Id="rId16" Type="http://schemas.openxmlformats.org/officeDocument/2006/relationships/image" Target="../media/image42.svg"/><Relationship Id="rId1" Type="http://schemas.openxmlformats.org/officeDocument/2006/relationships/tags" Target="../tags/tag3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svg"/><Relationship Id="rId4" Type="http://schemas.openxmlformats.org/officeDocument/2006/relationships/image" Target="../media/image1.emf"/><Relationship Id="rId9" Type="http://schemas.openxmlformats.org/officeDocument/2006/relationships/image" Target="../media/image35.png"/><Relationship Id="rId1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57.xml"/><Relationship Id="rId1" Type="http://schemas.openxmlformats.org/officeDocument/2006/relationships/tags" Target="../tags/tag40.x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57.xml"/><Relationship Id="rId1" Type="http://schemas.openxmlformats.org/officeDocument/2006/relationships/tags" Target="../tags/tag41.xml"/><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4.xml"/><Relationship Id="rId1" Type="http://schemas.openxmlformats.org/officeDocument/2006/relationships/tags" Target="../tags/tag24.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57.xml"/><Relationship Id="rId1" Type="http://schemas.openxmlformats.org/officeDocument/2006/relationships/tags" Target="../tags/tag42.xml"/><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0.bin"/><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oleObject" Target="../embeddings/oleObject13.bin"/><Relationship Id="rId7" Type="http://schemas.openxmlformats.org/officeDocument/2006/relationships/image" Target="../media/image10.png"/><Relationship Id="rId2" Type="http://schemas.openxmlformats.org/officeDocument/2006/relationships/slideLayout" Target="../slideLayouts/slideLayout44.xml"/><Relationship Id="rId1" Type="http://schemas.openxmlformats.org/officeDocument/2006/relationships/tags" Target="../tags/tag26.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1.emf"/><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44.xml"/><Relationship Id="rId1" Type="http://schemas.openxmlformats.org/officeDocument/2006/relationships/tags" Target="../tags/tag27.xml"/><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oleObject" Target="../embeddings/oleObject15.bin"/><Relationship Id="rId7" Type="http://schemas.openxmlformats.org/officeDocument/2006/relationships/image" Target="../media/image17.png"/><Relationship Id="rId2" Type="http://schemas.openxmlformats.org/officeDocument/2006/relationships/slideLayout" Target="../slideLayouts/slideLayout44.xml"/><Relationship Id="rId1" Type="http://schemas.openxmlformats.org/officeDocument/2006/relationships/tags" Target="../tags/tag2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44.xml"/><Relationship Id="rId1" Type="http://schemas.openxmlformats.org/officeDocument/2006/relationships/tags" Target="../tags/tag29.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44.xml"/><Relationship Id="rId1" Type="http://schemas.openxmlformats.org/officeDocument/2006/relationships/tags" Target="../tags/tag30.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44.xml"/><Relationship Id="rId1" Type="http://schemas.openxmlformats.org/officeDocument/2006/relationships/tags" Target="../tags/tag31.xml"/><Relationship Id="rId5" Type="http://schemas.openxmlformats.org/officeDocument/2006/relationships/image" Target="../media/image18.pn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1E54777-D755-8D77-DB0B-6CDB0EAAFCF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3" name="think-cell data - do not delete" hidden="1">
                        <a:extLst>
                          <a:ext uri="{FF2B5EF4-FFF2-40B4-BE49-F238E27FC236}">
                            <a16:creationId xmlns:a16="http://schemas.microsoft.com/office/drawing/2014/main" id="{D1E54777-D755-8D77-DB0B-6CDB0EAAFCF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5B734D55-21D0-A8A0-323F-D31A2DBE9A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 y="0"/>
            <a:ext cx="12189542" cy="6858000"/>
          </a:xfrm>
          <a:prstGeom prst="rect">
            <a:avLst/>
          </a:prstGeom>
        </p:spPr>
      </p:pic>
      <p:sp>
        <p:nvSpPr>
          <p:cNvPr id="2" name="Shape 1">
            <a:extLst>
              <a:ext uri="{FF2B5EF4-FFF2-40B4-BE49-F238E27FC236}">
                <a16:creationId xmlns:a16="http://schemas.microsoft.com/office/drawing/2014/main" id="{FC1151EA-F0A1-71AD-5CC8-4F5518DF5D21}"/>
              </a:ext>
            </a:extLst>
          </p:cNvPr>
          <p:cNvSpPr/>
          <p:nvPr/>
        </p:nvSpPr>
        <p:spPr>
          <a:xfrm>
            <a:off x="0" y="0"/>
            <a:ext cx="12186621" cy="6858000"/>
          </a:xfrm>
          <a:prstGeom prst="rect">
            <a:avLst/>
          </a:prstGeom>
          <a:solidFill>
            <a:srgbClr val="FEF5E7">
              <a:alpha val="50000"/>
            </a:srgb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F9CB1ACF-DCAA-73FD-EB30-E03632C5FB4A}"/>
              </a:ext>
            </a:extLst>
          </p:cNvPr>
          <p:cNvPicPr>
            <a:picLocks noChangeAspect="1"/>
          </p:cNvPicPr>
          <p:nvPr/>
        </p:nvPicPr>
        <p:blipFill>
          <a:blip r:embed="rId6">
            <a:extLst>
              <a:ext uri="{28A0092B-C50C-407E-A947-70E740481C1C}">
                <a14:useLocalDpi xmlns:a14="http://schemas.microsoft.com/office/drawing/2010/main" val="0"/>
              </a:ext>
            </a:extLst>
          </a:blip>
          <a:srcRect l="5276"/>
          <a:stretch>
            <a:fillRect/>
          </a:stretch>
        </p:blipFill>
        <p:spPr>
          <a:xfrm>
            <a:off x="236761" y="1870201"/>
            <a:ext cx="3050723" cy="3680320"/>
          </a:xfrm>
          <a:prstGeom prst="rect">
            <a:avLst/>
          </a:prstGeom>
        </p:spPr>
      </p:pic>
      <p:sp>
        <p:nvSpPr>
          <p:cNvPr id="4" name="TextBox 3">
            <a:extLst>
              <a:ext uri="{FF2B5EF4-FFF2-40B4-BE49-F238E27FC236}">
                <a16:creationId xmlns:a16="http://schemas.microsoft.com/office/drawing/2014/main" id="{1A75DFF3-C8EB-E4DF-F045-3FF3D6332833}"/>
              </a:ext>
            </a:extLst>
          </p:cNvPr>
          <p:cNvSpPr txBox="1"/>
          <p:nvPr/>
        </p:nvSpPr>
        <p:spPr>
          <a:xfrm>
            <a:off x="193220" y="4068261"/>
            <a:ext cx="30507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Quicksand" pitchFamily="2" charset="0"/>
                <a:ea typeface="+mn-ea"/>
                <a:cs typeface="+mn-cs"/>
              </a:rPr>
              <a:t>Your go-to consulting mentors</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9A65BB8C-BAA7-B6BB-68B6-004692B2A8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0185" y="1513754"/>
            <a:ext cx="1981200" cy="1981200"/>
          </a:xfrm>
          <a:prstGeom prst="rect">
            <a:avLst/>
          </a:prstGeom>
        </p:spPr>
      </p:pic>
      <p:pic>
        <p:nvPicPr>
          <p:cNvPr id="6" name="Picture 5">
            <a:extLst>
              <a:ext uri="{FF2B5EF4-FFF2-40B4-BE49-F238E27FC236}">
                <a16:creationId xmlns:a16="http://schemas.microsoft.com/office/drawing/2014/main" id="{862D6FDD-615F-048D-D3B5-8894A2C278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491842" y="-261257"/>
            <a:ext cx="1981200" cy="1981200"/>
          </a:xfrm>
          <a:prstGeom prst="rect">
            <a:avLst/>
          </a:prstGeom>
        </p:spPr>
      </p:pic>
      <p:sp>
        <p:nvSpPr>
          <p:cNvPr id="7" name="Title 1">
            <a:extLst>
              <a:ext uri="{FF2B5EF4-FFF2-40B4-BE49-F238E27FC236}">
                <a16:creationId xmlns:a16="http://schemas.microsoft.com/office/drawing/2014/main" id="{15F85F7B-BFE0-85C6-DB46-FD12799C4D8D}"/>
              </a:ext>
            </a:extLst>
          </p:cNvPr>
          <p:cNvSpPr txBox="1">
            <a:spLocks/>
          </p:cNvSpPr>
          <p:nvPr/>
        </p:nvSpPr>
        <p:spPr>
          <a:xfrm>
            <a:off x="6889905" y="182927"/>
            <a:ext cx="4859072" cy="32297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sz="9600" b="1" dirty="0">
                <a:solidFill>
                  <a:srgbClr val="5E6246"/>
                </a:solidFill>
                <a:latin typeface="Canela Black Trial" pitchFamily="50" charset="0"/>
              </a:rPr>
              <a:t>⁠</a:t>
            </a:r>
            <a:r>
              <a:rPr lang="en-US" sz="6000" b="1" dirty="0">
                <a:solidFill>
                  <a:srgbClr val="5E6246"/>
                </a:solidFill>
                <a:latin typeface="Canela Black Trial" pitchFamily="50" charset="0"/>
              </a:rPr>
              <a:t>Mastering</a:t>
            </a:r>
          </a:p>
          <a:p>
            <a:pPr lvl="0">
              <a:defRPr/>
            </a:pPr>
            <a:r>
              <a:rPr lang="en-US" sz="6000" b="1" dirty="0">
                <a:solidFill>
                  <a:srgbClr val="5E6246"/>
                </a:solidFill>
                <a:latin typeface="Canela Black Trial" pitchFamily="50" charset="0"/>
              </a:rPr>
              <a:t>Fit Interviews</a:t>
            </a:r>
          </a:p>
          <a:p>
            <a:pPr lvl="0">
              <a:defRPr/>
            </a:pPr>
            <a:r>
              <a:rPr lang="en-US" sz="1800" b="1" i="1" dirty="0">
                <a:solidFill>
                  <a:srgbClr val="5E6246"/>
                </a:solidFill>
                <a:latin typeface="Canela Black Trial" pitchFamily="50" charset="0"/>
              </a:rPr>
              <a:t>How to Think, Speak, and Show Up Like a Consultant</a:t>
            </a:r>
          </a:p>
        </p:txBody>
      </p:sp>
      <p:sp>
        <p:nvSpPr>
          <p:cNvPr id="8" name="TextBox 7">
            <a:extLst>
              <a:ext uri="{FF2B5EF4-FFF2-40B4-BE49-F238E27FC236}">
                <a16:creationId xmlns:a16="http://schemas.microsoft.com/office/drawing/2014/main" id="{D6F1AA1D-ADD1-2E99-FE94-B04105C9047C}"/>
              </a:ext>
            </a:extLst>
          </p:cNvPr>
          <p:cNvSpPr txBox="1"/>
          <p:nvPr/>
        </p:nvSpPr>
        <p:spPr>
          <a:xfrm>
            <a:off x="236762" y="5788207"/>
            <a:ext cx="305072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E6246"/>
                </a:solidFill>
                <a:effectLst/>
                <a:uLnTx/>
                <a:uFillTx/>
                <a:latin typeface="Quicksand" pitchFamily="2" charset="0"/>
                <a:ea typeface="+mn-ea"/>
                <a:cs typeface="+mn-cs"/>
              </a:rPr>
              <a:t>January 2026</a:t>
            </a:r>
            <a:endParaRPr kumimoji="0" lang="en-US" sz="1600" b="1" i="0" u="none" strike="noStrike" kern="1200" cap="none" spc="0" normalizeH="0" baseline="0" noProof="0" dirty="0">
              <a:ln>
                <a:noFill/>
              </a:ln>
              <a:solidFill>
                <a:srgbClr val="5E6246"/>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471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D4CF1-835C-5C73-864A-B6D7160834C1}"/>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BA35C8E-FF18-7511-D12A-4F4051F3C707}"/>
              </a:ext>
            </a:extLst>
          </p:cNvPr>
          <p:cNvGraphicFramePr>
            <a:graphicFrameLocks noChangeAspect="1"/>
          </p:cNvGraphicFramePr>
          <p:nvPr>
            <p:custDataLst>
              <p:tags r:id="rId1"/>
            </p:custDataLst>
            <p:extLst>
              <p:ext uri="{D42A27DB-BD31-4B8C-83A1-F6EECF244321}">
                <p14:modId xmlns:p14="http://schemas.microsoft.com/office/powerpoint/2010/main" val="38408555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0BA35C8E-FF18-7511-D12A-4F4051F3C7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8D3526E-129D-7D9C-24B3-B2D66A1271E2}"/>
              </a:ext>
            </a:extLst>
          </p:cNvPr>
          <p:cNvSpPr>
            <a:spLocks noGrp="1"/>
          </p:cNvSpPr>
          <p:nvPr>
            <p:ph type="title"/>
          </p:nvPr>
        </p:nvSpPr>
        <p:spPr>
          <a:xfrm>
            <a:off x="725241" y="365126"/>
            <a:ext cx="10515600" cy="779462"/>
          </a:xfrm>
        </p:spPr>
        <p:txBody>
          <a:bodyPr vert="horz" anchor="ctr"/>
          <a:lstStyle/>
          <a:p>
            <a:pPr algn="l"/>
            <a:r>
              <a:rPr lang="en-US" dirty="0"/>
              <a:t>Additional Practice Questions – Part 1</a:t>
            </a:r>
          </a:p>
        </p:txBody>
      </p:sp>
      <p:sp>
        <p:nvSpPr>
          <p:cNvPr id="8" name="Shape 24">
            <a:extLst>
              <a:ext uri="{FF2B5EF4-FFF2-40B4-BE49-F238E27FC236}">
                <a16:creationId xmlns:a16="http://schemas.microsoft.com/office/drawing/2014/main" id="{F01D1ADB-2B6C-AD82-772D-579230F1652D}"/>
              </a:ext>
            </a:extLst>
          </p:cNvPr>
          <p:cNvSpPr/>
          <p:nvPr/>
        </p:nvSpPr>
        <p:spPr>
          <a:xfrm>
            <a:off x="725241" y="1318333"/>
            <a:ext cx="10682988" cy="4848423"/>
          </a:xfrm>
          <a:prstGeom prst="roundRect">
            <a:avLst>
              <a:gd name="adj" fmla="val 3531"/>
            </a:avLst>
          </a:prstGeom>
          <a:solidFill>
            <a:srgbClr val="FEF5E7"/>
          </a:solidFill>
          <a:ln>
            <a:noFill/>
          </a:ln>
          <a:effectLst>
            <a:outerShdw blurRad="50800" dist="38100" dir="2700000" algn="tl" rotWithShape="0">
              <a:prstClr val="black">
                <a:alpha val="40000"/>
              </a:prstClr>
            </a:outerShdw>
          </a:effectLst>
        </p:spPr>
        <p:txBody>
          <a:bodyPr/>
          <a:lstStyle/>
          <a:p>
            <a:pPr defTabSz="761970"/>
            <a:endParaRPr lang="en-AE" sz="1500">
              <a:solidFill>
                <a:prstClr val="black"/>
              </a:solidFill>
              <a:latin typeface="Calibri" panose="020F0502020204030204"/>
            </a:endParaRPr>
          </a:p>
        </p:txBody>
      </p:sp>
      <p:grpSp>
        <p:nvGrpSpPr>
          <p:cNvPr id="9" name="Group 8">
            <a:extLst>
              <a:ext uri="{FF2B5EF4-FFF2-40B4-BE49-F238E27FC236}">
                <a16:creationId xmlns:a16="http://schemas.microsoft.com/office/drawing/2014/main" id="{5524008C-B6E1-C831-E081-8192A5A1DF07}"/>
              </a:ext>
            </a:extLst>
          </p:cNvPr>
          <p:cNvGrpSpPr/>
          <p:nvPr/>
        </p:nvGrpSpPr>
        <p:grpSpPr>
          <a:xfrm>
            <a:off x="838200" y="1469572"/>
            <a:ext cx="8376557" cy="4506686"/>
            <a:chOff x="1576884" y="1021557"/>
            <a:chExt cx="9038134" cy="5472013"/>
          </a:xfrm>
        </p:grpSpPr>
        <p:sp>
          <p:nvSpPr>
            <p:cNvPr id="10" name="Shape 1">
              <a:extLst>
                <a:ext uri="{FF2B5EF4-FFF2-40B4-BE49-F238E27FC236}">
                  <a16:creationId xmlns:a16="http://schemas.microsoft.com/office/drawing/2014/main" id="{B2572539-B667-2080-48F6-EB46B87CBF3B}"/>
                </a:ext>
              </a:extLst>
            </p:cNvPr>
            <p:cNvSpPr/>
            <p:nvPr/>
          </p:nvSpPr>
          <p:spPr>
            <a:xfrm>
              <a:off x="1576884" y="1094631"/>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11" name="Text 2">
              <a:extLst>
                <a:ext uri="{FF2B5EF4-FFF2-40B4-BE49-F238E27FC236}">
                  <a16:creationId xmlns:a16="http://schemas.microsoft.com/office/drawing/2014/main" id="{4B774020-17B3-0C73-035E-C293AB74A4A9}"/>
                </a:ext>
              </a:extLst>
            </p:cNvPr>
            <p:cNvSpPr/>
            <p:nvPr/>
          </p:nvSpPr>
          <p:spPr>
            <a:xfrm>
              <a:off x="1776016" y="1021557"/>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Walk me through your CV</a:t>
              </a:r>
              <a:endParaRPr lang="en-US" sz="1600" dirty="0">
                <a:solidFill>
                  <a:prstClr val="black"/>
                </a:solidFill>
                <a:latin typeface="Quicksand"/>
              </a:endParaRPr>
            </a:p>
          </p:txBody>
        </p:sp>
        <p:sp>
          <p:nvSpPr>
            <p:cNvPr id="12" name="Shape 3">
              <a:extLst>
                <a:ext uri="{FF2B5EF4-FFF2-40B4-BE49-F238E27FC236}">
                  <a16:creationId xmlns:a16="http://schemas.microsoft.com/office/drawing/2014/main" id="{B2FE013C-64D4-F68B-BDA5-368DFE96C3E8}"/>
                </a:ext>
              </a:extLst>
            </p:cNvPr>
            <p:cNvSpPr/>
            <p:nvPr/>
          </p:nvSpPr>
          <p:spPr>
            <a:xfrm>
              <a:off x="1576884" y="1572766"/>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13" name="Text 4">
              <a:extLst>
                <a:ext uri="{FF2B5EF4-FFF2-40B4-BE49-F238E27FC236}">
                  <a16:creationId xmlns:a16="http://schemas.microsoft.com/office/drawing/2014/main" id="{3D814873-1ED5-89AF-B0A2-677E728589EB}"/>
                </a:ext>
              </a:extLst>
            </p:cNvPr>
            <p:cNvSpPr/>
            <p:nvPr/>
          </p:nvSpPr>
          <p:spPr>
            <a:xfrm>
              <a:off x="1776016" y="1499692"/>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If I should remember you in one word, what would it be?</a:t>
              </a:r>
              <a:endParaRPr lang="en-US" sz="1600" dirty="0">
                <a:solidFill>
                  <a:prstClr val="black"/>
                </a:solidFill>
                <a:latin typeface="Quicksand"/>
              </a:endParaRPr>
            </a:p>
          </p:txBody>
        </p:sp>
        <p:sp>
          <p:nvSpPr>
            <p:cNvPr id="14" name="Shape 5">
              <a:extLst>
                <a:ext uri="{FF2B5EF4-FFF2-40B4-BE49-F238E27FC236}">
                  <a16:creationId xmlns:a16="http://schemas.microsoft.com/office/drawing/2014/main" id="{8C9D7B2C-E39C-C779-BD90-9E396C4B32B8}"/>
                </a:ext>
              </a:extLst>
            </p:cNvPr>
            <p:cNvSpPr/>
            <p:nvPr/>
          </p:nvSpPr>
          <p:spPr>
            <a:xfrm>
              <a:off x="1576884" y="2050901"/>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15" name="Text 6">
              <a:extLst>
                <a:ext uri="{FF2B5EF4-FFF2-40B4-BE49-F238E27FC236}">
                  <a16:creationId xmlns:a16="http://schemas.microsoft.com/office/drawing/2014/main" id="{393C32E8-DD06-8D06-17FE-3FB9BDB7E9E8}"/>
                </a:ext>
              </a:extLst>
            </p:cNvPr>
            <p:cNvSpPr/>
            <p:nvPr/>
          </p:nvSpPr>
          <p:spPr>
            <a:xfrm>
              <a:off x="1776016" y="1977827"/>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Why should we choose to give you an offer?</a:t>
              </a:r>
              <a:endParaRPr lang="en-US" sz="1600" dirty="0">
                <a:solidFill>
                  <a:prstClr val="black"/>
                </a:solidFill>
                <a:latin typeface="Quicksand"/>
              </a:endParaRPr>
            </a:p>
          </p:txBody>
        </p:sp>
        <p:sp>
          <p:nvSpPr>
            <p:cNvPr id="16" name="Shape 7">
              <a:extLst>
                <a:ext uri="{FF2B5EF4-FFF2-40B4-BE49-F238E27FC236}">
                  <a16:creationId xmlns:a16="http://schemas.microsoft.com/office/drawing/2014/main" id="{B0D67625-49DE-9A9C-81D1-4D7E3DFA1055}"/>
                </a:ext>
              </a:extLst>
            </p:cNvPr>
            <p:cNvSpPr/>
            <p:nvPr/>
          </p:nvSpPr>
          <p:spPr>
            <a:xfrm>
              <a:off x="1576884" y="2529037"/>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17" name="Text 8">
              <a:extLst>
                <a:ext uri="{FF2B5EF4-FFF2-40B4-BE49-F238E27FC236}">
                  <a16:creationId xmlns:a16="http://schemas.microsoft.com/office/drawing/2014/main" id="{5476641C-3BBE-FE79-D105-2ED938B4E6C4}"/>
                </a:ext>
              </a:extLst>
            </p:cNvPr>
            <p:cNvSpPr/>
            <p:nvPr/>
          </p:nvSpPr>
          <p:spPr>
            <a:xfrm>
              <a:off x="1776016" y="2455962"/>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Tell me about a group project that was very important to you and mention why</a:t>
              </a:r>
              <a:endParaRPr lang="en-US" sz="1600" dirty="0">
                <a:solidFill>
                  <a:prstClr val="black"/>
                </a:solidFill>
                <a:latin typeface="Quicksand"/>
              </a:endParaRPr>
            </a:p>
          </p:txBody>
        </p:sp>
        <p:sp>
          <p:nvSpPr>
            <p:cNvPr id="18" name="Shape 9">
              <a:extLst>
                <a:ext uri="{FF2B5EF4-FFF2-40B4-BE49-F238E27FC236}">
                  <a16:creationId xmlns:a16="http://schemas.microsoft.com/office/drawing/2014/main" id="{384A3348-8229-08D7-FC9D-0AF62CDFCFDC}"/>
                </a:ext>
              </a:extLst>
            </p:cNvPr>
            <p:cNvSpPr/>
            <p:nvPr/>
          </p:nvSpPr>
          <p:spPr>
            <a:xfrm>
              <a:off x="1576884" y="3007172"/>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19" name="Text 10">
              <a:extLst>
                <a:ext uri="{FF2B5EF4-FFF2-40B4-BE49-F238E27FC236}">
                  <a16:creationId xmlns:a16="http://schemas.microsoft.com/office/drawing/2014/main" id="{860001FD-BC86-1E36-C2F2-909EFE0AF1C3}"/>
                </a:ext>
              </a:extLst>
            </p:cNvPr>
            <p:cNvSpPr/>
            <p:nvPr/>
          </p:nvSpPr>
          <p:spPr>
            <a:xfrm>
              <a:off x="1776016" y="2934097"/>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What are your top 3 strengths?</a:t>
              </a:r>
              <a:endParaRPr lang="en-US" sz="1600" dirty="0">
                <a:solidFill>
                  <a:prstClr val="black"/>
                </a:solidFill>
                <a:latin typeface="Quicksand"/>
              </a:endParaRPr>
            </a:p>
          </p:txBody>
        </p:sp>
        <p:sp>
          <p:nvSpPr>
            <p:cNvPr id="20" name="Shape 11">
              <a:extLst>
                <a:ext uri="{FF2B5EF4-FFF2-40B4-BE49-F238E27FC236}">
                  <a16:creationId xmlns:a16="http://schemas.microsoft.com/office/drawing/2014/main" id="{DFCB6A7F-6C72-5004-9070-C80AC8F09A75}"/>
                </a:ext>
              </a:extLst>
            </p:cNvPr>
            <p:cNvSpPr/>
            <p:nvPr/>
          </p:nvSpPr>
          <p:spPr>
            <a:xfrm>
              <a:off x="1576884" y="3485307"/>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21" name="Text 12">
              <a:extLst>
                <a:ext uri="{FF2B5EF4-FFF2-40B4-BE49-F238E27FC236}">
                  <a16:creationId xmlns:a16="http://schemas.microsoft.com/office/drawing/2014/main" id="{00C3F536-5AE1-109B-4C96-4807F621D197}"/>
                </a:ext>
              </a:extLst>
            </p:cNvPr>
            <p:cNvSpPr/>
            <p:nvPr/>
          </p:nvSpPr>
          <p:spPr>
            <a:xfrm>
              <a:off x="1776016" y="3412232"/>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What are your 3 biggest weaknesses?</a:t>
              </a:r>
              <a:endParaRPr lang="en-US" sz="1600" dirty="0">
                <a:solidFill>
                  <a:prstClr val="black"/>
                </a:solidFill>
                <a:latin typeface="Quicksand"/>
              </a:endParaRPr>
            </a:p>
          </p:txBody>
        </p:sp>
        <p:sp>
          <p:nvSpPr>
            <p:cNvPr id="22" name="Shape 13">
              <a:extLst>
                <a:ext uri="{FF2B5EF4-FFF2-40B4-BE49-F238E27FC236}">
                  <a16:creationId xmlns:a16="http://schemas.microsoft.com/office/drawing/2014/main" id="{9557B8F4-9E29-E9A4-1622-ACA54F0E42E6}"/>
                </a:ext>
              </a:extLst>
            </p:cNvPr>
            <p:cNvSpPr/>
            <p:nvPr/>
          </p:nvSpPr>
          <p:spPr>
            <a:xfrm>
              <a:off x="1576884" y="3963442"/>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23" name="Text 14">
              <a:extLst>
                <a:ext uri="{FF2B5EF4-FFF2-40B4-BE49-F238E27FC236}">
                  <a16:creationId xmlns:a16="http://schemas.microsoft.com/office/drawing/2014/main" id="{F6338C75-4BC4-DE7C-7030-917149BA533E}"/>
                </a:ext>
              </a:extLst>
            </p:cNvPr>
            <p:cNvSpPr/>
            <p:nvPr/>
          </p:nvSpPr>
          <p:spPr>
            <a:xfrm>
              <a:off x="1776016" y="3890367"/>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Tell me about a time you challenged yourself</a:t>
              </a:r>
              <a:endParaRPr lang="en-US" sz="1600" dirty="0">
                <a:solidFill>
                  <a:prstClr val="black"/>
                </a:solidFill>
                <a:latin typeface="Quicksand"/>
              </a:endParaRPr>
            </a:p>
          </p:txBody>
        </p:sp>
        <p:sp>
          <p:nvSpPr>
            <p:cNvPr id="24" name="Shape 15">
              <a:extLst>
                <a:ext uri="{FF2B5EF4-FFF2-40B4-BE49-F238E27FC236}">
                  <a16:creationId xmlns:a16="http://schemas.microsoft.com/office/drawing/2014/main" id="{B1086F28-5C04-FFB3-4EBC-2C8CE311C944}"/>
                </a:ext>
              </a:extLst>
            </p:cNvPr>
            <p:cNvSpPr/>
            <p:nvPr/>
          </p:nvSpPr>
          <p:spPr>
            <a:xfrm>
              <a:off x="1576884" y="4441577"/>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25" name="Text 16">
              <a:extLst>
                <a:ext uri="{FF2B5EF4-FFF2-40B4-BE49-F238E27FC236}">
                  <a16:creationId xmlns:a16="http://schemas.microsoft.com/office/drawing/2014/main" id="{5EB8724D-1629-E022-E64E-DC755702FEA0}"/>
                </a:ext>
              </a:extLst>
            </p:cNvPr>
            <p:cNvSpPr/>
            <p:nvPr/>
          </p:nvSpPr>
          <p:spPr>
            <a:xfrm>
              <a:off x="1776016" y="4368502"/>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Tell me about a time you led a group</a:t>
              </a:r>
              <a:endParaRPr lang="en-US" sz="1600" dirty="0">
                <a:solidFill>
                  <a:prstClr val="black"/>
                </a:solidFill>
                <a:latin typeface="Quicksand"/>
              </a:endParaRPr>
            </a:p>
          </p:txBody>
        </p:sp>
        <p:sp>
          <p:nvSpPr>
            <p:cNvPr id="26" name="Shape 17">
              <a:extLst>
                <a:ext uri="{FF2B5EF4-FFF2-40B4-BE49-F238E27FC236}">
                  <a16:creationId xmlns:a16="http://schemas.microsoft.com/office/drawing/2014/main" id="{8E5A7666-EB89-1EDB-62F9-21FA27278B8A}"/>
                </a:ext>
              </a:extLst>
            </p:cNvPr>
            <p:cNvSpPr/>
            <p:nvPr/>
          </p:nvSpPr>
          <p:spPr>
            <a:xfrm>
              <a:off x="1576884" y="4919713"/>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27" name="Text 18">
              <a:extLst>
                <a:ext uri="{FF2B5EF4-FFF2-40B4-BE49-F238E27FC236}">
                  <a16:creationId xmlns:a16="http://schemas.microsoft.com/office/drawing/2014/main" id="{738F5460-750C-F97B-7DD0-351BE1F128D0}"/>
                </a:ext>
              </a:extLst>
            </p:cNvPr>
            <p:cNvSpPr/>
            <p:nvPr/>
          </p:nvSpPr>
          <p:spPr>
            <a:xfrm>
              <a:off x="1776016" y="4846637"/>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What is the most interesting course you took at university and why?</a:t>
              </a:r>
              <a:endParaRPr lang="en-US" sz="1600" dirty="0">
                <a:solidFill>
                  <a:prstClr val="black"/>
                </a:solidFill>
                <a:latin typeface="Quicksand"/>
              </a:endParaRPr>
            </a:p>
          </p:txBody>
        </p:sp>
        <p:sp>
          <p:nvSpPr>
            <p:cNvPr id="28" name="Shape 19">
              <a:extLst>
                <a:ext uri="{FF2B5EF4-FFF2-40B4-BE49-F238E27FC236}">
                  <a16:creationId xmlns:a16="http://schemas.microsoft.com/office/drawing/2014/main" id="{B7FF8944-CC9E-BB18-FEAF-303E6F03BC44}"/>
                </a:ext>
              </a:extLst>
            </p:cNvPr>
            <p:cNvSpPr/>
            <p:nvPr/>
          </p:nvSpPr>
          <p:spPr>
            <a:xfrm>
              <a:off x="1576884" y="5397848"/>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29" name="Text 20">
              <a:extLst>
                <a:ext uri="{FF2B5EF4-FFF2-40B4-BE49-F238E27FC236}">
                  <a16:creationId xmlns:a16="http://schemas.microsoft.com/office/drawing/2014/main" id="{8650A621-44B2-18BF-73AB-AAEDFFD5999F}"/>
                </a:ext>
              </a:extLst>
            </p:cNvPr>
            <p:cNvSpPr/>
            <p:nvPr/>
          </p:nvSpPr>
          <p:spPr>
            <a:xfrm>
              <a:off x="1776016" y="5324772"/>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What skills do you aim on improving?</a:t>
              </a:r>
              <a:endParaRPr lang="en-US" sz="1600" dirty="0">
                <a:solidFill>
                  <a:prstClr val="black"/>
                </a:solidFill>
                <a:latin typeface="Quicksand"/>
              </a:endParaRPr>
            </a:p>
          </p:txBody>
        </p:sp>
        <p:sp>
          <p:nvSpPr>
            <p:cNvPr id="30" name="Shape 21">
              <a:extLst>
                <a:ext uri="{FF2B5EF4-FFF2-40B4-BE49-F238E27FC236}">
                  <a16:creationId xmlns:a16="http://schemas.microsoft.com/office/drawing/2014/main" id="{A3E0BA95-BB3B-CB84-B9CD-A23A96E8336C}"/>
                </a:ext>
              </a:extLst>
            </p:cNvPr>
            <p:cNvSpPr/>
            <p:nvPr/>
          </p:nvSpPr>
          <p:spPr>
            <a:xfrm>
              <a:off x="1576884" y="5875983"/>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31" name="Text 22">
              <a:extLst>
                <a:ext uri="{FF2B5EF4-FFF2-40B4-BE49-F238E27FC236}">
                  <a16:creationId xmlns:a16="http://schemas.microsoft.com/office/drawing/2014/main" id="{3C5E18A8-BA07-136A-FA29-4FAFC9CF8A79}"/>
                </a:ext>
              </a:extLst>
            </p:cNvPr>
            <p:cNvSpPr/>
            <p:nvPr/>
          </p:nvSpPr>
          <p:spPr>
            <a:xfrm>
              <a:off x="1776016" y="5802907"/>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Why are you a good candidate for a career in consulting?</a:t>
              </a:r>
              <a:endParaRPr lang="en-US" sz="1600" dirty="0">
                <a:solidFill>
                  <a:prstClr val="black"/>
                </a:solidFill>
                <a:latin typeface="Quicksand"/>
              </a:endParaRPr>
            </a:p>
          </p:txBody>
        </p:sp>
        <p:sp>
          <p:nvSpPr>
            <p:cNvPr id="32" name="Shape 23">
              <a:extLst>
                <a:ext uri="{FF2B5EF4-FFF2-40B4-BE49-F238E27FC236}">
                  <a16:creationId xmlns:a16="http://schemas.microsoft.com/office/drawing/2014/main" id="{43EFDA94-5D51-6E81-2D3C-26A4BD6CD391}"/>
                </a:ext>
              </a:extLst>
            </p:cNvPr>
            <p:cNvSpPr/>
            <p:nvPr/>
          </p:nvSpPr>
          <p:spPr>
            <a:xfrm>
              <a:off x="1576884" y="6354118"/>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33" name="Text 24">
              <a:extLst>
                <a:ext uri="{FF2B5EF4-FFF2-40B4-BE49-F238E27FC236}">
                  <a16:creationId xmlns:a16="http://schemas.microsoft.com/office/drawing/2014/main" id="{07EF4B5F-B0EC-1EB0-9432-2983B93AF85E}"/>
                </a:ext>
              </a:extLst>
            </p:cNvPr>
            <p:cNvSpPr/>
            <p:nvPr/>
          </p:nvSpPr>
          <p:spPr>
            <a:xfrm>
              <a:off x="1776016" y="6281043"/>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Tell me about a leadership experience that tested your ability to work with and manage others</a:t>
              </a:r>
              <a:endParaRPr lang="en-US" sz="1600" dirty="0">
                <a:solidFill>
                  <a:prstClr val="black"/>
                </a:solidFill>
                <a:latin typeface="Quicksand"/>
              </a:endParaRPr>
            </a:p>
          </p:txBody>
        </p:sp>
      </p:grpSp>
    </p:spTree>
    <p:extLst>
      <p:ext uri="{BB962C8B-B14F-4D97-AF65-F5344CB8AC3E}">
        <p14:creationId xmlns:p14="http://schemas.microsoft.com/office/powerpoint/2010/main" val="4121114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A2838-4720-3990-77B7-5907F33BCBE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C8939AB-F598-13B2-D840-C45B0375B503}"/>
              </a:ext>
            </a:extLst>
          </p:cNvPr>
          <p:cNvGraphicFramePr>
            <a:graphicFrameLocks noChangeAspect="1"/>
          </p:cNvGraphicFramePr>
          <p:nvPr>
            <p:custDataLst>
              <p:tags r:id="rId1"/>
            </p:custDataLst>
            <p:extLst>
              <p:ext uri="{D42A27DB-BD31-4B8C-83A1-F6EECF244321}">
                <p14:modId xmlns:p14="http://schemas.microsoft.com/office/powerpoint/2010/main" val="2090454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DC8939AB-F598-13B2-D840-C45B0375B5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36F36F-C6D9-F8F5-FD36-4938303282DA}"/>
              </a:ext>
            </a:extLst>
          </p:cNvPr>
          <p:cNvSpPr>
            <a:spLocks noGrp="1"/>
          </p:cNvSpPr>
          <p:nvPr>
            <p:ph type="title"/>
          </p:nvPr>
        </p:nvSpPr>
        <p:spPr>
          <a:xfrm>
            <a:off x="725241" y="365126"/>
            <a:ext cx="10515600" cy="779462"/>
          </a:xfrm>
        </p:spPr>
        <p:txBody>
          <a:bodyPr vert="horz" anchor="ctr"/>
          <a:lstStyle/>
          <a:p>
            <a:pPr algn="l"/>
            <a:r>
              <a:rPr lang="en-US" dirty="0"/>
              <a:t>Additional Practice Questions – Part 2</a:t>
            </a:r>
          </a:p>
        </p:txBody>
      </p:sp>
      <p:sp>
        <p:nvSpPr>
          <p:cNvPr id="8" name="Shape 24">
            <a:extLst>
              <a:ext uri="{FF2B5EF4-FFF2-40B4-BE49-F238E27FC236}">
                <a16:creationId xmlns:a16="http://schemas.microsoft.com/office/drawing/2014/main" id="{8C9F0889-CDC9-36D2-E264-D41E2CC89AC5}"/>
              </a:ext>
            </a:extLst>
          </p:cNvPr>
          <p:cNvSpPr/>
          <p:nvPr/>
        </p:nvSpPr>
        <p:spPr>
          <a:xfrm>
            <a:off x="725241" y="1318333"/>
            <a:ext cx="10682988" cy="4848423"/>
          </a:xfrm>
          <a:prstGeom prst="roundRect">
            <a:avLst>
              <a:gd name="adj" fmla="val 3531"/>
            </a:avLst>
          </a:prstGeom>
          <a:solidFill>
            <a:srgbClr val="FEF5E7"/>
          </a:solidFill>
          <a:ln>
            <a:noFill/>
          </a:ln>
          <a:effectLst>
            <a:outerShdw blurRad="50800" dist="38100" dir="2700000" algn="tl" rotWithShape="0">
              <a:prstClr val="black">
                <a:alpha val="40000"/>
              </a:prstClr>
            </a:outerShdw>
          </a:effectLst>
        </p:spPr>
        <p:txBody>
          <a:bodyPr/>
          <a:lstStyle/>
          <a:p>
            <a:pPr defTabSz="761970"/>
            <a:endParaRPr lang="en-AE" sz="1500">
              <a:solidFill>
                <a:prstClr val="black"/>
              </a:solidFill>
              <a:latin typeface="Calibri" panose="020F0502020204030204"/>
            </a:endParaRPr>
          </a:p>
        </p:txBody>
      </p:sp>
      <p:grpSp>
        <p:nvGrpSpPr>
          <p:cNvPr id="9" name="Group 8">
            <a:extLst>
              <a:ext uri="{FF2B5EF4-FFF2-40B4-BE49-F238E27FC236}">
                <a16:creationId xmlns:a16="http://schemas.microsoft.com/office/drawing/2014/main" id="{AD4B334E-89BF-2ED6-92CB-6C49B6C6F8F1}"/>
              </a:ext>
            </a:extLst>
          </p:cNvPr>
          <p:cNvGrpSpPr/>
          <p:nvPr/>
        </p:nvGrpSpPr>
        <p:grpSpPr>
          <a:xfrm>
            <a:off x="838200" y="1469572"/>
            <a:ext cx="8877300" cy="4523014"/>
            <a:chOff x="1576884" y="1021557"/>
            <a:chExt cx="9038134" cy="4993877"/>
          </a:xfrm>
        </p:grpSpPr>
        <p:sp>
          <p:nvSpPr>
            <p:cNvPr id="10" name="Shape 1">
              <a:extLst>
                <a:ext uri="{FF2B5EF4-FFF2-40B4-BE49-F238E27FC236}">
                  <a16:creationId xmlns:a16="http://schemas.microsoft.com/office/drawing/2014/main" id="{1D282B48-41C6-F255-DE96-6CEF9E6747DF}"/>
                </a:ext>
              </a:extLst>
            </p:cNvPr>
            <p:cNvSpPr/>
            <p:nvPr/>
          </p:nvSpPr>
          <p:spPr>
            <a:xfrm>
              <a:off x="1576884" y="1094631"/>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11" name="Text 2">
              <a:extLst>
                <a:ext uri="{FF2B5EF4-FFF2-40B4-BE49-F238E27FC236}">
                  <a16:creationId xmlns:a16="http://schemas.microsoft.com/office/drawing/2014/main" id="{2CE030B3-9330-9A2B-3BF7-207B2AFB2B22}"/>
                </a:ext>
              </a:extLst>
            </p:cNvPr>
            <p:cNvSpPr/>
            <p:nvPr/>
          </p:nvSpPr>
          <p:spPr>
            <a:xfrm>
              <a:off x="1776016" y="1021557"/>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Why did you choose to join this major?</a:t>
              </a:r>
            </a:p>
          </p:txBody>
        </p:sp>
        <p:sp>
          <p:nvSpPr>
            <p:cNvPr id="12" name="Shape 3">
              <a:extLst>
                <a:ext uri="{FF2B5EF4-FFF2-40B4-BE49-F238E27FC236}">
                  <a16:creationId xmlns:a16="http://schemas.microsoft.com/office/drawing/2014/main" id="{8A122E1B-24E9-2DF6-AE00-8D814D27E89A}"/>
                </a:ext>
              </a:extLst>
            </p:cNvPr>
            <p:cNvSpPr/>
            <p:nvPr/>
          </p:nvSpPr>
          <p:spPr>
            <a:xfrm>
              <a:off x="1576884" y="1572766"/>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13" name="Text 4">
              <a:extLst>
                <a:ext uri="{FF2B5EF4-FFF2-40B4-BE49-F238E27FC236}">
                  <a16:creationId xmlns:a16="http://schemas.microsoft.com/office/drawing/2014/main" id="{BDE2A005-BB51-DEF7-A3DA-A13FC5CA8ADE}"/>
                </a:ext>
              </a:extLst>
            </p:cNvPr>
            <p:cNvSpPr/>
            <p:nvPr/>
          </p:nvSpPr>
          <p:spPr>
            <a:xfrm>
              <a:off x="1776016" y="1499692"/>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All the candidates here have interesting profiles, what sets you apart from the rest?</a:t>
              </a:r>
            </a:p>
          </p:txBody>
        </p:sp>
        <p:sp>
          <p:nvSpPr>
            <p:cNvPr id="14" name="Shape 5">
              <a:extLst>
                <a:ext uri="{FF2B5EF4-FFF2-40B4-BE49-F238E27FC236}">
                  <a16:creationId xmlns:a16="http://schemas.microsoft.com/office/drawing/2014/main" id="{EBCDB1CA-0C6A-83D9-2DAA-28AAEDC76FD5}"/>
                </a:ext>
              </a:extLst>
            </p:cNvPr>
            <p:cNvSpPr/>
            <p:nvPr/>
          </p:nvSpPr>
          <p:spPr>
            <a:xfrm>
              <a:off x="1576884" y="2050901"/>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15" name="Text 6">
              <a:extLst>
                <a:ext uri="{FF2B5EF4-FFF2-40B4-BE49-F238E27FC236}">
                  <a16:creationId xmlns:a16="http://schemas.microsoft.com/office/drawing/2014/main" id="{94A348B2-19D0-394D-5373-6B459613CFE9}"/>
                </a:ext>
              </a:extLst>
            </p:cNvPr>
            <p:cNvSpPr/>
            <p:nvPr/>
          </p:nvSpPr>
          <p:spPr>
            <a:xfrm>
              <a:off x="1776016" y="1977827"/>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Tell me about a time you had a disagreement with a colleague/your boss</a:t>
              </a:r>
            </a:p>
          </p:txBody>
        </p:sp>
        <p:sp>
          <p:nvSpPr>
            <p:cNvPr id="16" name="Shape 7">
              <a:extLst>
                <a:ext uri="{FF2B5EF4-FFF2-40B4-BE49-F238E27FC236}">
                  <a16:creationId xmlns:a16="http://schemas.microsoft.com/office/drawing/2014/main" id="{206EE656-5D3E-FC27-D604-4A9D59CACBFD}"/>
                </a:ext>
              </a:extLst>
            </p:cNvPr>
            <p:cNvSpPr/>
            <p:nvPr/>
          </p:nvSpPr>
          <p:spPr>
            <a:xfrm>
              <a:off x="1576884" y="2529037"/>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17" name="Text 8">
              <a:extLst>
                <a:ext uri="{FF2B5EF4-FFF2-40B4-BE49-F238E27FC236}">
                  <a16:creationId xmlns:a16="http://schemas.microsoft.com/office/drawing/2014/main" id="{8F149FD2-9384-B364-532D-CBBCD26654D4}"/>
                </a:ext>
              </a:extLst>
            </p:cNvPr>
            <p:cNvSpPr/>
            <p:nvPr/>
          </p:nvSpPr>
          <p:spPr>
            <a:xfrm>
              <a:off x="1776016" y="2455962"/>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Think of a situation where you had a conflict with a difficult person and successfully solved it</a:t>
              </a:r>
            </a:p>
          </p:txBody>
        </p:sp>
        <p:sp>
          <p:nvSpPr>
            <p:cNvPr id="18" name="Shape 9">
              <a:extLst>
                <a:ext uri="{FF2B5EF4-FFF2-40B4-BE49-F238E27FC236}">
                  <a16:creationId xmlns:a16="http://schemas.microsoft.com/office/drawing/2014/main" id="{9859C7B8-800B-990A-B76B-83012E925108}"/>
                </a:ext>
              </a:extLst>
            </p:cNvPr>
            <p:cNvSpPr/>
            <p:nvPr/>
          </p:nvSpPr>
          <p:spPr>
            <a:xfrm>
              <a:off x="1576884" y="3007172"/>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19" name="Text 10">
              <a:extLst>
                <a:ext uri="{FF2B5EF4-FFF2-40B4-BE49-F238E27FC236}">
                  <a16:creationId xmlns:a16="http://schemas.microsoft.com/office/drawing/2014/main" id="{1694054F-BE3F-432A-ED73-092A53D1903C}"/>
                </a:ext>
              </a:extLst>
            </p:cNvPr>
            <p:cNvSpPr/>
            <p:nvPr/>
          </p:nvSpPr>
          <p:spPr>
            <a:xfrm>
              <a:off x="1776016" y="2934097"/>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Tell me about a time where you resolved tensions between two people</a:t>
              </a:r>
            </a:p>
          </p:txBody>
        </p:sp>
        <p:sp>
          <p:nvSpPr>
            <p:cNvPr id="20" name="Shape 11">
              <a:extLst>
                <a:ext uri="{FF2B5EF4-FFF2-40B4-BE49-F238E27FC236}">
                  <a16:creationId xmlns:a16="http://schemas.microsoft.com/office/drawing/2014/main" id="{A700AD1A-B5FD-F255-8CBB-B21033C6E7DD}"/>
                </a:ext>
              </a:extLst>
            </p:cNvPr>
            <p:cNvSpPr/>
            <p:nvPr/>
          </p:nvSpPr>
          <p:spPr>
            <a:xfrm>
              <a:off x="1576884" y="3485307"/>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21" name="Text 12">
              <a:extLst>
                <a:ext uri="{FF2B5EF4-FFF2-40B4-BE49-F238E27FC236}">
                  <a16:creationId xmlns:a16="http://schemas.microsoft.com/office/drawing/2014/main" id="{1DB30C23-1EED-EB10-E58A-D92D46AD5BDA}"/>
                </a:ext>
              </a:extLst>
            </p:cNvPr>
            <p:cNvSpPr/>
            <p:nvPr/>
          </p:nvSpPr>
          <p:spPr>
            <a:xfrm>
              <a:off x="1776016" y="3412232"/>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If all jobs paid the same, which job would you choose?</a:t>
              </a:r>
            </a:p>
          </p:txBody>
        </p:sp>
        <p:sp>
          <p:nvSpPr>
            <p:cNvPr id="22" name="Shape 13">
              <a:extLst>
                <a:ext uri="{FF2B5EF4-FFF2-40B4-BE49-F238E27FC236}">
                  <a16:creationId xmlns:a16="http://schemas.microsoft.com/office/drawing/2014/main" id="{414CE1CD-D203-F7A7-D577-2F0ED43EC225}"/>
                </a:ext>
              </a:extLst>
            </p:cNvPr>
            <p:cNvSpPr/>
            <p:nvPr/>
          </p:nvSpPr>
          <p:spPr>
            <a:xfrm>
              <a:off x="1576884" y="3963442"/>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23" name="Text 14">
              <a:extLst>
                <a:ext uri="{FF2B5EF4-FFF2-40B4-BE49-F238E27FC236}">
                  <a16:creationId xmlns:a16="http://schemas.microsoft.com/office/drawing/2014/main" id="{A320876C-77A7-E87F-EC11-DAE9E74B3BCB}"/>
                </a:ext>
              </a:extLst>
            </p:cNvPr>
            <p:cNvSpPr/>
            <p:nvPr/>
          </p:nvSpPr>
          <p:spPr>
            <a:xfrm>
              <a:off x="1776016" y="3890367"/>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Tell me about a time you changed the mind of a group of people/an individual</a:t>
              </a:r>
            </a:p>
          </p:txBody>
        </p:sp>
        <p:sp>
          <p:nvSpPr>
            <p:cNvPr id="24" name="Shape 15">
              <a:extLst>
                <a:ext uri="{FF2B5EF4-FFF2-40B4-BE49-F238E27FC236}">
                  <a16:creationId xmlns:a16="http://schemas.microsoft.com/office/drawing/2014/main" id="{C32FB9CF-E26C-82D6-BA73-02706D074A8C}"/>
                </a:ext>
              </a:extLst>
            </p:cNvPr>
            <p:cNvSpPr/>
            <p:nvPr/>
          </p:nvSpPr>
          <p:spPr>
            <a:xfrm>
              <a:off x="1576884" y="4441577"/>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25" name="Text 16">
              <a:extLst>
                <a:ext uri="{FF2B5EF4-FFF2-40B4-BE49-F238E27FC236}">
                  <a16:creationId xmlns:a16="http://schemas.microsoft.com/office/drawing/2014/main" id="{A01C15EB-5F33-EFF2-ACA5-0A57827417CA}"/>
                </a:ext>
              </a:extLst>
            </p:cNvPr>
            <p:cNvSpPr/>
            <p:nvPr/>
          </p:nvSpPr>
          <p:spPr>
            <a:xfrm>
              <a:off x="1776016" y="4368502"/>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Tell me about a project or assignment you had very little time to deliver</a:t>
              </a:r>
            </a:p>
          </p:txBody>
        </p:sp>
        <p:sp>
          <p:nvSpPr>
            <p:cNvPr id="26" name="Shape 17">
              <a:extLst>
                <a:ext uri="{FF2B5EF4-FFF2-40B4-BE49-F238E27FC236}">
                  <a16:creationId xmlns:a16="http://schemas.microsoft.com/office/drawing/2014/main" id="{8CD34C0B-EDC2-3549-1089-6C6E82032C87}"/>
                </a:ext>
              </a:extLst>
            </p:cNvPr>
            <p:cNvSpPr/>
            <p:nvPr/>
          </p:nvSpPr>
          <p:spPr>
            <a:xfrm>
              <a:off x="1576884" y="4919713"/>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27" name="Text 18">
              <a:extLst>
                <a:ext uri="{FF2B5EF4-FFF2-40B4-BE49-F238E27FC236}">
                  <a16:creationId xmlns:a16="http://schemas.microsoft.com/office/drawing/2014/main" id="{1F360A56-13C7-5268-7A82-C64B6A53C757}"/>
                </a:ext>
              </a:extLst>
            </p:cNvPr>
            <p:cNvSpPr/>
            <p:nvPr/>
          </p:nvSpPr>
          <p:spPr>
            <a:xfrm>
              <a:off x="1776016" y="4846637"/>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Tell me about a time you took the initiative to start something</a:t>
              </a:r>
            </a:p>
          </p:txBody>
        </p:sp>
        <p:sp>
          <p:nvSpPr>
            <p:cNvPr id="28" name="Shape 19">
              <a:extLst>
                <a:ext uri="{FF2B5EF4-FFF2-40B4-BE49-F238E27FC236}">
                  <a16:creationId xmlns:a16="http://schemas.microsoft.com/office/drawing/2014/main" id="{EE9E5238-0F7D-43FD-D8D1-54E53007B127}"/>
                </a:ext>
              </a:extLst>
            </p:cNvPr>
            <p:cNvSpPr/>
            <p:nvPr/>
          </p:nvSpPr>
          <p:spPr>
            <a:xfrm>
              <a:off x="1576884" y="5397848"/>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29" name="Text 20">
              <a:extLst>
                <a:ext uri="{FF2B5EF4-FFF2-40B4-BE49-F238E27FC236}">
                  <a16:creationId xmlns:a16="http://schemas.microsoft.com/office/drawing/2014/main" id="{2567809A-254A-F336-F2AF-7CAD239E003C}"/>
                </a:ext>
              </a:extLst>
            </p:cNvPr>
            <p:cNvSpPr/>
            <p:nvPr/>
          </p:nvSpPr>
          <p:spPr>
            <a:xfrm>
              <a:off x="1776016" y="5324772"/>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What was your goal when you decided to join university/work/club X/sports team Y?</a:t>
              </a:r>
            </a:p>
          </p:txBody>
        </p:sp>
        <p:sp>
          <p:nvSpPr>
            <p:cNvPr id="30" name="Shape 21">
              <a:extLst>
                <a:ext uri="{FF2B5EF4-FFF2-40B4-BE49-F238E27FC236}">
                  <a16:creationId xmlns:a16="http://schemas.microsoft.com/office/drawing/2014/main" id="{262CC20A-E2EF-34E2-5CA9-E946629A4D17}"/>
                </a:ext>
              </a:extLst>
            </p:cNvPr>
            <p:cNvSpPr/>
            <p:nvPr/>
          </p:nvSpPr>
          <p:spPr>
            <a:xfrm>
              <a:off x="1576884" y="5875983"/>
              <a:ext cx="66378" cy="66378"/>
            </a:xfrm>
            <a:prstGeom prst="roundRect">
              <a:avLst>
                <a:gd name="adj" fmla="val 573990"/>
              </a:avLst>
            </a:prstGeom>
            <a:solidFill>
              <a:srgbClr val="38512F"/>
            </a:solidFill>
            <a:ln/>
          </p:spPr>
          <p:txBody>
            <a:bodyPr/>
            <a:lstStyle/>
            <a:p>
              <a:pPr defTabSz="761970"/>
              <a:endParaRPr lang="en-AE" sz="1600">
                <a:solidFill>
                  <a:prstClr val="black"/>
                </a:solidFill>
                <a:latin typeface="Quicksand"/>
              </a:endParaRPr>
            </a:p>
          </p:txBody>
        </p:sp>
        <p:sp>
          <p:nvSpPr>
            <p:cNvPr id="31" name="Text 22">
              <a:extLst>
                <a:ext uri="{FF2B5EF4-FFF2-40B4-BE49-F238E27FC236}">
                  <a16:creationId xmlns:a16="http://schemas.microsoft.com/office/drawing/2014/main" id="{5AE72595-4DED-A61C-9DFA-BFC259167F43}"/>
                </a:ext>
              </a:extLst>
            </p:cNvPr>
            <p:cNvSpPr/>
            <p:nvPr/>
          </p:nvSpPr>
          <p:spPr>
            <a:xfrm>
              <a:off x="1776016" y="5802907"/>
              <a:ext cx="8839002" cy="212527"/>
            </a:xfrm>
            <a:prstGeom prst="rect">
              <a:avLst/>
            </a:prstGeom>
            <a:noFill/>
            <a:ln/>
          </p:spPr>
          <p:txBody>
            <a:bodyPr wrap="none" lIns="0" tIns="0" rIns="0" bIns="0" rtlCol="0" anchor="t"/>
            <a:lstStyle/>
            <a:p>
              <a:pPr defTabSz="761970">
                <a:lnSpc>
                  <a:spcPts val="1667"/>
                </a:lnSpc>
              </a:pPr>
              <a:r>
                <a:rPr lang="en-US" sz="1600" dirty="0">
                  <a:solidFill>
                    <a:srgbClr val="3A3630"/>
                  </a:solidFill>
                  <a:latin typeface="Quicksand"/>
                  <a:ea typeface="Source Sans 3" pitchFamily="34" charset="-122"/>
                  <a:cs typeface="Source Sans 3" pitchFamily="34" charset="-120"/>
                </a:rPr>
                <a:t>Tell me a story about when you had to deal with a challenging, individual goal</a:t>
              </a:r>
            </a:p>
          </p:txBody>
        </p:sp>
      </p:grpSp>
      <p:sp>
        <p:nvSpPr>
          <p:cNvPr id="36" name="Text 12">
            <a:extLst>
              <a:ext uri="{FF2B5EF4-FFF2-40B4-BE49-F238E27FC236}">
                <a16:creationId xmlns:a16="http://schemas.microsoft.com/office/drawing/2014/main" id="{BC82075A-9AF0-D167-A131-C8A585865B8A}"/>
              </a:ext>
            </a:extLst>
          </p:cNvPr>
          <p:cNvSpPr/>
          <p:nvPr/>
        </p:nvSpPr>
        <p:spPr>
          <a:xfrm>
            <a:off x="838200" y="6258298"/>
            <a:ext cx="6992938" cy="164406"/>
          </a:xfrm>
          <a:prstGeom prst="rect">
            <a:avLst/>
          </a:prstGeom>
          <a:noFill/>
          <a:ln/>
        </p:spPr>
        <p:txBody>
          <a:bodyPr wrap="none" lIns="0" tIns="0" rIns="0" bIns="0" rtlCol="0" anchor="t"/>
          <a:lstStyle/>
          <a:p>
            <a:pPr defTabSz="761970">
              <a:lnSpc>
                <a:spcPts val="1292"/>
              </a:lnSpc>
            </a:pPr>
            <a:r>
              <a:rPr lang="en-US" sz="792" dirty="0">
                <a:solidFill>
                  <a:srgbClr val="3A3630"/>
                </a:solidFill>
                <a:latin typeface="Source Sans 3" pitchFamily="34" charset="0"/>
                <a:ea typeface="Source Sans 3" pitchFamily="34" charset="-122"/>
                <a:cs typeface="Source Sans 3" pitchFamily="34" charset="-120"/>
              </a:rPr>
              <a:t>Practice these questions using the STAR method. Prepare 2-3 strong examples for each category that you can adapt to different questions.</a:t>
            </a:r>
            <a:endParaRPr lang="en-US" sz="792" dirty="0">
              <a:solidFill>
                <a:prstClr val="black"/>
              </a:solidFill>
              <a:latin typeface="Calibri" panose="020F0502020204030204"/>
            </a:endParaRPr>
          </a:p>
        </p:txBody>
      </p:sp>
    </p:spTree>
    <p:extLst>
      <p:ext uri="{BB962C8B-B14F-4D97-AF65-F5344CB8AC3E}">
        <p14:creationId xmlns:p14="http://schemas.microsoft.com/office/powerpoint/2010/main" val="3386844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22B8D-8EA7-F874-6038-7873D061BD3F}"/>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B814D1F-B567-A04B-DFDA-0C0E992AD8DA}"/>
              </a:ext>
            </a:extLst>
          </p:cNvPr>
          <p:cNvGraphicFramePr>
            <a:graphicFrameLocks noChangeAspect="1"/>
          </p:cNvGraphicFramePr>
          <p:nvPr>
            <p:custDataLst>
              <p:tags r:id="rId1"/>
            </p:custDataLst>
            <p:extLst>
              <p:ext uri="{D42A27DB-BD31-4B8C-83A1-F6EECF244321}">
                <p14:modId xmlns:p14="http://schemas.microsoft.com/office/powerpoint/2010/main" val="3424724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6B814D1F-B567-A04B-DFDA-0C0E992AD8D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431EF57-8728-E3BD-CDC7-3851784D36B4}"/>
              </a:ext>
            </a:extLst>
          </p:cNvPr>
          <p:cNvSpPr>
            <a:spLocks noGrp="1"/>
          </p:cNvSpPr>
          <p:nvPr>
            <p:ph type="title"/>
          </p:nvPr>
        </p:nvSpPr>
        <p:spPr>
          <a:xfrm>
            <a:off x="725241" y="365126"/>
            <a:ext cx="10515600" cy="779462"/>
          </a:xfrm>
        </p:spPr>
        <p:txBody>
          <a:bodyPr vert="horz"/>
          <a:lstStyle/>
          <a:p>
            <a:r>
              <a:rPr lang="en-US" dirty="0"/>
              <a:t>Key Competencies </a:t>
            </a:r>
          </a:p>
        </p:txBody>
      </p:sp>
      <p:sp>
        <p:nvSpPr>
          <p:cNvPr id="10" name="Shape 24">
            <a:extLst>
              <a:ext uri="{FF2B5EF4-FFF2-40B4-BE49-F238E27FC236}">
                <a16:creationId xmlns:a16="http://schemas.microsoft.com/office/drawing/2014/main" id="{C9F8DA8B-ECCA-C2E6-57B6-2D91427939C3}"/>
              </a:ext>
            </a:extLst>
          </p:cNvPr>
          <p:cNvSpPr/>
          <p:nvPr/>
        </p:nvSpPr>
        <p:spPr>
          <a:xfrm>
            <a:off x="717153" y="1458686"/>
            <a:ext cx="10835196" cy="445818"/>
          </a:xfrm>
          <a:prstGeom prst="roundRect">
            <a:avLst/>
          </a:prstGeom>
          <a:solidFill>
            <a:srgbClr val="848B63"/>
          </a:solidFill>
          <a:ln>
            <a:solidFill>
              <a:srgbClr val="848B63"/>
            </a:solidFill>
          </a:ln>
        </p:spPr>
        <p:txBody>
          <a:bodyPr anchor="ctr"/>
          <a:lstStyle/>
          <a:p>
            <a:pPr defTabSz="761970">
              <a:lnSpc>
                <a:spcPts val="2417"/>
              </a:lnSpc>
            </a:pPr>
            <a:r>
              <a:rPr lang="en-US" sz="2000" b="1" dirty="0">
                <a:solidFill>
                  <a:schemeClr val="bg1"/>
                </a:solidFill>
                <a:latin typeface="Quicksand"/>
                <a:ea typeface="Lora" pitchFamily="34" charset="-122"/>
                <a:cs typeface="Lora" pitchFamily="34" charset="-120"/>
              </a:rPr>
              <a:t>Understanding what consulting firms assess and how to demonstrate these attributes</a:t>
            </a:r>
          </a:p>
        </p:txBody>
      </p:sp>
      <p:sp>
        <p:nvSpPr>
          <p:cNvPr id="7" name="Rectangle: Rounded Corners 6">
            <a:extLst>
              <a:ext uri="{FF2B5EF4-FFF2-40B4-BE49-F238E27FC236}">
                <a16:creationId xmlns:a16="http://schemas.microsoft.com/office/drawing/2014/main" id="{1951EA23-9AA2-9D85-0395-51F6473A7290}"/>
              </a:ext>
            </a:extLst>
          </p:cNvPr>
          <p:cNvSpPr/>
          <p:nvPr/>
        </p:nvSpPr>
        <p:spPr>
          <a:xfrm>
            <a:off x="811370" y="2240924"/>
            <a:ext cx="2054180" cy="689105"/>
          </a:xfrm>
          <a:prstGeom prst="roundRect">
            <a:avLst/>
          </a:prstGeom>
          <a:solidFill>
            <a:srgbClr val="F3E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Quicksand" panose="020B0604020202020204"/>
              </a:rPr>
              <a:t>Competency 1</a:t>
            </a:r>
          </a:p>
        </p:txBody>
      </p:sp>
      <p:sp>
        <p:nvSpPr>
          <p:cNvPr id="8" name="Rectangle: Rounded Corners 7">
            <a:extLst>
              <a:ext uri="{FF2B5EF4-FFF2-40B4-BE49-F238E27FC236}">
                <a16:creationId xmlns:a16="http://schemas.microsoft.com/office/drawing/2014/main" id="{50D1E389-F773-3BFF-1D87-24FED56266C8}"/>
              </a:ext>
            </a:extLst>
          </p:cNvPr>
          <p:cNvSpPr/>
          <p:nvPr/>
        </p:nvSpPr>
        <p:spPr>
          <a:xfrm>
            <a:off x="811370" y="3058711"/>
            <a:ext cx="2054180" cy="689105"/>
          </a:xfrm>
          <a:prstGeom prst="roundRect">
            <a:avLst/>
          </a:prstGeom>
          <a:solidFill>
            <a:srgbClr val="F3E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Quicksand" panose="020B0604020202020204"/>
              </a:rPr>
              <a:t>Competency 2</a:t>
            </a:r>
          </a:p>
        </p:txBody>
      </p:sp>
      <p:sp>
        <p:nvSpPr>
          <p:cNvPr id="9" name="Rectangle: Rounded Corners 8">
            <a:extLst>
              <a:ext uri="{FF2B5EF4-FFF2-40B4-BE49-F238E27FC236}">
                <a16:creationId xmlns:a16="http://schemas.microsoft.com/office/drawing/2014/main" id="{D443CE5D-E3CD-1AA1-C3D4-6989E4FEE172}"/>
              </a:ext>
            </a:extLst>
          </p:cNvPr>
          <p:cNvSpPr/>
          <p:nvPr/>
        </p:nvSpPr>
        <p:spPr>
          <a:xfrm>
            <a:off x="811370" y="3876498"/>
            <a:ext cx="2054180" cy="689105"/>
          </a:xfrm>
          <a:prstGeom prst="roundRect">
            <a:avLst/>
          </a:prstGeom>
          <a:solidFill>
            <a:srgbClr val="F3E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Quicksand" panose="020B0604020202020204"/>
              </a:rPr>
              <a:t>Competency 3</a:t>
            </a:r>
          </a:p>
        </p:txBody>
      </p:sp>
      <p:sp>
        <p:nvSpPr>
          <p:cNvPr id="13" name="Rectangle: Rounded Corners 12">
            <a:extLst>
              <a:ext uri="{FF2B5EF4-FFF2-40B4-BE49-F238E27FC236}">
                <a16:creationId xmlns:a16="http://schemas.microsoft.com/office/drawing/2014/main" id="{3F3B3C69-7F92-1D89-4D8A-02C942E2608E}"/>
              </a:ext>
            </a:extLst>
          </p:cNvPr>
          <p:cNvSpPr/>
          <p:nvPr/>
        </p:nvSpPr>
        <p:spPr>
          <a:xfrm>
            <a:off x="811370" y="4694285"/>
            <a:ext cx="2054180" cy="689105"/>
          </a:xfrm>
          <a:prstGeom prst="roundRect">
            <a:avLst/>
          </a:prstGeom>
          <a:solidFill>
            <a:srgbClr val="F3E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Quicksand" panose="020B0604020202020204"/>
              </a:rPr>
              <a:t>Competency 4</a:t>
            </a:r>
          </a:p>
        </p:txBody>
      </p:sp>
      <p:sp>
        <p:nvSpPr>
          <p:cNvPr id="14" name="Rectangle: Rounded Corners 13">
            <a:extLst>
              <a:ext uri="{FF2B5EF4-FFF2-40B4-BE49-F238E27FC236}">
                <a16:creationId xmlns:a16="http://schemas.microsoft.com/office/drawing/2014/main" id="{9C0B64F2-6D02-1C65-0D7C-657B921B870B}"/>
              </a:ext>
            </a:extLst>
          </p:cNvPr>
          <p:cNvSpPr/>
          <p:nvPr/>
        </p:nvSpPr>
        <p:spPr>
          <a:xfrm>
            <a:off x="811370" y="5512072"/>
            <a:ext cx="2054180" cy="689105"/>
          </a:xfrm>
          <a:prstGeom prst="roundRect">
            <a:avLst/>
          </a:prstGeom>
          <a:solidFill>
            <a:srgbClr val="F3E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Quicksand" panose="020B0604020202020204"/>
              </a:rPr>
              <a:t>Competency 5</a:t>
            </a:r>
          </a:p>
        </p:txBody>
      </p:sp>
      <p:grpSp>
        <p:nvGrpSpPr>
          <p:cNvPr id="26" name="Group 25">
            <a:extLst>
              <a:ext uri="{FF2B5EF4-FFF2-40B4-BE49-F238E27FC236}">
                <a16:creationId xmlns:a16="http://schemas.microsoft.com/office/drawing/2014/main" id="{0A906ED6-8DBA-FC4E-10C0-E384386360BE}"/>
              </a:ext>
            </a:extLst>
          </p:cNvPr>
          <p:cNvGrpSpPr/>
          <p:nvPr/>
        </p:nvGrpSpPr>
        <p:grpSpPr>
          <a:xfrm>
            <a:off x="3128620" y="2240923"/>
            <a:ext cx="3543441" cy="3960253"/>
            <a:chOff x="4415307" y="2240924"/>
            <a:chExt cx="3543441" cy="3960253"/>
          </a:xfrm>
        </p:grpSpPr>
        <p:sp>
          <p:nvSpPr>
            <p:cNvPr id="16" name="Rectangle: Rounded Corners 15">
              <a:extLst>
                <a:ext uri="{FF2B5EF4-FFF2-40B4-BE49-F238E27FC236}">
                  <a16:creationId xmlns:a16="http://schemas.microsoft.com/office/drawing/2014/main" id="{43BBFB71-E903-D715-0F85-A139811CD408}"/>
                </a:ext>
              </a:extLst>
            </p:cNvPr>
            <p:cNvSpPr/>
            <p:nvPr/>
          </p:nvSpPr>
          <p:spPr>
            <a:xfrm>
              <a:off x="4415307" y="2240924"/>
              <a:ext cx="3543441" cy="68910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rgbClr val="5E6246"/>
                  </a:solidFill>
                </a:rPr>
                <a:t>Leadership </a:t>
              </a:r>
            </a:p>
          </p:txBody>
        </p:sp>
        <p:sp>
          <p:nvSpPr>
            <p:cNvPr id="17" name="Rectangle: Rounded Corners 16">
              <a:extLst>
                <a:ext uri="{FF2B5EF4-FFF2-40B4-BE49-F238E27FC236}">
                  <a16:creationId xmlns:a16="http://schemas.microsoft.com/office/drawing/2014/main" id="{FF5BE933-83B8-B56F-708B-5B1AAD7DE8D2}"/>
                </a:ext>
              </a:extLst>
            </p:cNvPr>
            <p:cNvSpPr/>
            <p:nvPr/>
          </p:nvSpPr>
          <p:spPr>
            <a:xfrm>
              <a:off x="4415307" y="3058711"/>
              <a:ext cx="3543441" cy="68910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rgbClr val="5E6246"/>
                  </a:solidFill>
                </a:rPr>
                <a:t>Teamwork</a:t>
              </a:r>
            </a:p>
          </p:txBody>
        </p:sp>
        <p:sp>
          <p:nvSpPr>
            <p:cNvPr id="18" name="Rectangle: Rounded Corners 17">
              <a:extLst>
                <a:ext uri="{FF2B5EF4-FFF2-40B4-BE49-F238E27FC236}">
                  <a16:creationId xmlns:a16="http://schemas.microsoft.com/office/drawing/2014/main" id="{1404B8C4-4254-61AA-C7BB-B5A4900F0E77}"/>
                </a:ext>
              </a:extLst>
            </p:cNvPr>
            <p:cNvSpPr/>
            <p:nvPr/>
          </p:nvSpPr>
          <p:spPr>
            <a:xfrm>
              <a:off x="4415307" y="3876498"/>
              <a:ext cx="3543441" cy="68910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rgbClr val="5E6246"/>
                  </a:solidFill>
                </a:rPr>
                <a:t>Problem Solving</a:t>
              </a:r>
            </a:p>
          </p:txBody>
        </p:sp>
        <p:sp>
          <p:nvSpPr>
            <p:cNvPr id="19" name="Rectangle: Rounded Corners 18">
              <a:extLst>
                <a:ext uri="{FF2B5EF4-FFF2-40B4-BE49-F238E27FC236}">
                  <a16:creationId xmlns:a16="http://schemas.microsoft.com/office/drawing/2014/main" id="{CC9340ED-797C-22D5-995F-CF2576618DB4}"/>
                </a:ext>
              </a:extLst>
            </p:cNvPr>
            <p:cNvSpPr/>
            <p:nvPr/>
          </p:nvSpPr>
          <p:spPr>
            <a:xfrm>
              <a:off x="4415307" y="4694285"/>
              <a:ext cx="3543441" cy="68910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rgbClr val="5E6246"/>
                  </a:solidFill>
                </a:rPr>
                <a:t>Communication</a:t>
              </a:r>
            </a:p>
          </p:txBody>
        </p:sp>
        <p:sp>
          <p:nvSpPr>
            <p:cNvPr id="20" name="Rectangle: Rounded Corners 19">
              <a:extLst>
                <a:ext uri="{FF2B5EF4-FFF2-40B4-BE49-F238E27FC236}">
                  <a16:creationId xmlns:a16="http://schemas.microsoft.com/office/drawing/2014/main" id="{9B4E89F1-C651-7EF2-08CF-65AB357FE9A5}"/>
                </a:ext>
              </a:extLst>
            </p:cNvPr>
            <p:cNvSpPr/>
            <p:nvPr/>
          </p:nvSpPr>
          <p:spPr>
            <a:xfrm>
              <a:off x="4415307" y="5512072"/>
              <a:ext cx="3543441" cy="68910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rgbClr val="5E6246"/>
                  </a:solidFill>
                </a:rPr>
                <a:t>Strategic Thinking</a:t>
              </a:r>
            </a:p>
          </p:txBody>
        </p:sp>
      </p:grpSp>
      <p:sp>
        <p:nvSpPr>
          <p:cNvPr id="27" name="Rectangle 26">
            <a:extLst>
              <a:ext uri="{FF2B5EF4-FFF2-40B4-BE49-F238E27FC236}">
                <a16:creationId xmlns:a16="http://schemas.microsoft.com/office/drawing/2014/main" id="{CEDBC79F-4CA1-8ADA-FBE0-ECB28A5B0880}"/>
              </a:ext>
            </a:extLst>
          </p:cNvPr>
          <p:cNvSpPr/>
          <p:nvPr/>
        </p:nvSpPr>
        <p:spPr>
          <a:xfrm>
            <a:off x="2949260" y="2240923"/>
            <a:ext cx="45719" cy="689105"/>
          </a:xfrm>
          <a:prstGeom prst="rect">
            <a:avLst/>
          </a:prstGeom>
          <a:solidFill>
            <a:srgbClr val="5E62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8349A61-9F92-586B-CC2B-604E5F6D113B}"/>
              </a:ext>
            </a:extLst>
          </p:cNvPr>
          <p:cNvSpPr/>
          <p:nvPr/>
        </p:nvSpPr>
        <p:spPr>
          <a:xfrm>
            <a:off x="2949259" y="3058709"/>
            <a:ext cx="45719" cy="689105"/>
          </a:xfrm>
          <a:prstGeom prst="rect">
            <a:avLst/>
          </a:prstGeom>
          <a:solidFill>
            <a:srgbClr val="5E62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5CB7B28-93F7-EDA6-E0D8-F438D5C21EB1}"/>
              </a:ext>
            </a:extLst>
          </p:cNvPr>
          <p:cNvSpPr/>
          <p:nvPr/>
        </p:nvSpPr>
        <p:spPr>
          <a:xfrm>
            <a:off x="2949258" y="3876495"/>
            <a:ext cx="45719" cy="689105"/>
          </a:xfrm>
          <a:prstGeom prst="rect">
            <a:avLst/>
          </a:prstGeom>
          <a:solidFill>
            <a:srgbClr val="5E62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Quicksand" panose="020B0604020202020204"/>
            </a:endParaRPr>
          </a:p>
        </p:txBody>
      </p:sp>
      <p:sp>
        <p:nvSpPr>
          <p:cNvPr id="30" name="Rectangle 29">
            <a:extLst>
              <a:ext uri="{FF2B5EF4-FFF2-40B4-BE49-F238E27FC236}">
                <a16:creationId xmlns:a16="http://schemas.microsoft.com/office/drawing/2014/main" id="{15E13C1C-7985-36C4-2E50-C2AF57505507}"/>
              </a:ext>
            </a:extLst>
          </p:cNvPr>
          <p:cNvSpPr/>
          <p:nvPr/>
        </p:nvSpPr>
        <p:spPr>
          <a:xfrm>
            <a:off x="2963620" y="4694285"/>
            <a:ext cx="45719" cy="689105"/>
          </a:xfrm>
          <a:prstGeom prst="rect">
            <a:avLst/>
          </a:prstGeom>
          <a:solidFill>
            <a:srgbClr val="5E62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9C4F55F-1234-76B0-4790-7F6A2F3D8485}"/>
              </a:ext>
            </a:extLst>
          </p:cNvPr>
          <p:cNvSpPr/>
          <p:nvPr/>
        </p:nvSpPr>
        <p:spPr>
          <a:xfrm>
            <a:off x="2963619" y="5512071"/>
            <a:ext cx="45719" cy="689105"/>
          </a:xfrm>
          <a:prstGeom prst="rect">
            <a:avLst/>
          </a:prstGeom>
          <a:solidFill>
            <a:srgbClr val="5E62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B42D4D4-BDBA-C73F-37AB-6B9A4CD27972}"/>
              </a:ext>
            </a:extLst>
          </p:cNvPr>
          <p:cNvSpPr/>
          <p:nvPr/>
        </p:nvSpPr>
        <p:spPr>
          <a:xfrm>
            <a:off x="5592588" y="2362275"/>
            <a:ext cx="5959761" cy="445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i="1" dirty="0">
                <a:solidFill>
                  <a:srgbClr val="848B63"/>
                </a:solidFill>
                <a:latin typeface="Quicksand" panose="020B0604020202020204"/>
              </a:rPr>
              <a:t>Demonstrate your ability to take ownership, influence others, and drive outcomes—especially in ambiguous or high-pressure situations.</a:t>
            </a:r>
          </a:p>
        </p:txBody>
      </p:sp>
      <p:sp>
        <p:nvSpPr>
          <p:cNvPr id="33" name="Rectangle 32">
            <a:extLst>
              <a:ext uri="{FF2B5EF4-FFF2-40B4-BE49-F238E27FC236}">
                <a16:creationId xmlns:a16="http://schemas.microsoft.com/office/drawing/2014/main" id="{EBF0A8FD-575D-FFF5-B188-3BB1CB3D3422}"/>
              </a:ext>
            </a:extLst>
          </p:cNvPr>
          <p:cNvSpPr/>
          <p:nvPr/>
        </p:nvSpPr>
        <p:spPr>
          <a:xfrm>
            <a:off x="5592587" y="3180352"/>
            <a:ext cx="5959761" cy="445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i="1" dirty="0">
                <a:solidFill>
                  <a:srgbClr val="848B63"/>
                </a:solidFill>
                <a:latin typeface="Quicksand" panose="020B0604020202020204"/>
              </a:rPr>
              <a:t>Show how you collaborate effectively, manage conflict constructively, and put team success above individual credit.</a:t>
            </a:r>
          </a:p>
        </p:txBody>
      </p:sp>
      <p:sp>
        <p:nvSpPr>
          <p:cNvPr id="34" name="Rectangle 33">
            <a:extLst>
              <a:ext uri="{FF2B5EF4-FFF2-40B4-BE49-F238E27FC236}">
                <a16:creationId xmlns:a16="http://schemas.microsoft.com/office/drawing/2014/main" id="{C6F61151-743A-63D9-A169-D15D80DE54E2}"/>
              </a:ext>
            </a:extLst>
          </p:cNvPr>
          <p:cNvSpPr/>
          <p:nvPr/>
        </p:nvSpPr>
        <p:spPr>
          <a:xfrm>
            <a:off x="5592586" y="3998429"/>
            <a:ext cx="5959761" cy="445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i="1" dirty="0">
                <a:solidFill>
                  <a:srgbClr val="848B63"/>
                </a:solidFill>
                <a:latin typeface="Quicksand" panose="020B0604020202020204"/>
              </a:rPr>
              <a:t>Prove you can break down complex problems logically, make sound judgments with limited data, and execute solutions.</a:t>
            </a:r>
          </a:p>
        </p:txBody>
      </p:sp>
      <p:sp>
        <p:nvSpPr>
          <p:cNvPr id="35" name="Rectangle 34">
            <a:extLst>
              <a:ext uri="{FF2B5EF4-FFF2-40B4-BE49-F238E27FC236}">
                <a16:creationId xmlns:a16="http://schemas.microsoft.com/office/drawing/2014/main" id="{50F99500-865E-0605-33F8-AE0B80B984B7}"/>
              </a:ext>
            </a:extLst>
          </p:cNvPr>
          <p:cNvSpPr/>
          <p:nvPr/>
        </p:nvSpPr>
        <p:spPr>
          <a:xfrm>
            <a:off x="5592585" y="4816506"/>
            <a:ext cx="5959761" cy="445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i="1" dirty="0">
                <a:solidFill>
                  <a:srgbClr val="848B63"/>
                </a:solidFill>
                <a:latin typeface="Quicksand" panose="020B0604020202020204"/>
              </a:rPr>
              <a:t>Exhibit structured, clear, and confident communication—adapting your message to different stakeholders.</a:t>
            </a:r>
          </a:p>
        </p:txBody>
      </p:sp>
      <p:sp>
        <p:nvSpPr>
          <p:cNvPr id="36" name="Rectangle 35">
            <a:extLst>
              <a:ext uri="{FF2B5EF4-FFF2-40B4-BE49-F238E27FC236}">
                <a16:creationId xmlns:a16="http://schemas.microsoft.com/office/drawing/2014/main" id="{8DAC1A0E-BF36-9B2A-2345-FF8955F0AFAE}"/>
              </a:ext>
            </a:extLst>
          </p:cNvPr>
          <p:cNvSpPr/>
          <p:nvPr/>
        </p:nvSpPr>
        <p:spPr>
          <a:xfrm>
            <a:off x="5592584" y="5634583"/>
            <a:ext cx="5959761" cy="445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i="1" dirty="0">
                <a:solidFill>
                  <a:srgbClr val="848B63"/>
                </a:solidFill>
                <a:latin typeface="Quicksand" panose="020B0604020202020204"/>
              </a:rPr>
              <a:t>Highlight your capacity to see the bigger picture, connect decisions to long-term impact, and prioritize what truly matters.</a:t>
            </a:r>
          </a:p>
        </p:txBody>
      </p:sp>
    </p:spTree>
    <p:extLst>
      <p:ext uri="{BB962C8B-B14F-4D97-AF65-F5344CB8AC3E}">
        <p14:creationId xmlns:p14="http://schemas.microsoft.com/office/powerpoint/2010/main" val="115455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51E4C-4645-B8AD-829E-834D2517BDD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9A248E1-4765-DF3B-4528-4245FC6D5E9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E9A248E1-4765-DF3B-4528-4245FC6D5E9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8FD35A2-B602-4E72-0D91-5AF8BF6D2258}"/>
              </a:ext>
            </a:extLst>
          </p:cNvPr>
          <p:cNvSpPr>
            <a:spLocks noGrp="1"/>
          </p:cNvSpPr>
          <p:nvPr>
            <p:ph type="title"/>
          </p:nvPr>
        </p:nvSpPr>
        <p:spPr>
          <a:xfrm>
            <a:off x="725241" y="365126"/>
            <a:ext cx="10515600" cy="779462"/>
          </a:xfrm>
        </p:spPr>
        <p:txBody>
          <a:bodyPr vert="horz"/>
          <a:lstStyle/>
          <a:p>
            <a:r>
              <a:rPr lang="en-US" dirty="0"/>
              <a:t>Competency 1 - Leadership</a:t>
            </a:r>
          </a:p>
        </p:txBody>
      </p:sp>
      <p:sp>
        <p:nvSpPr>
          <p:cNvPr id="142" name="Text 4">
            <a:extLst>
              <a:ext uri="{FF2B5EF4-FFF2-40B4-BE49-F238E27FC236}">
                <a16:creationId xmlns:a16="http://schemas.microsoft.com/office/drawing/2014/main" id="{F1293859-6E71-0B81-CD98-2A18F0BA367C}"/>
              </a:ext>
            </a:extLst>
          </p:cNvPr>
          <p:cNvSpPr/>
          <p:nvPr/>
        </p:nvSpPr>
        <p:spPr>
          <a:xfrm>
            <a:off x="949268" y="2160379"/>
            <a:ext cx="4062809" cy="2389903"/>
          </a:xfrm>
          <a:prstGeom prst="rect">
            <a:avLst/>
          </a:prstGeom>
          <a:noFill/>
          <a:ln/>
        </p:spPr>
        <p:txBody>
          <a:bodyPr wrap="square" lIns="0" tIns="0" rIns="0" bIns="0" rtlCol="0" anchor="t"/>
          <a:lstStyle/>
          <a:p>
            <a:pPr defTabSz="761970">
              <a:lnSpc>
                <a:spcPts val="2167"/>
              </a:lnSpc>
            </a:pPr>
            <a:r>
              <a:rPr lang="en-US" sz="1600" dirty="0">
                <a:solidFill>
                  <a:srgbClr val="3A3630"/>
                </a:solidFill>
                <a:latin typeface="Quicksand" panose="020B0604020202020204"/>
                <a:ea typeface="Source Sans 3" pitchFamily="34" charset="-122"/>
                <a:cs typeface="Source Sans 3" pitchFamily="34" charset="-120"/>
              </a:rPr>
              <a:t>Leadership is the ability to inspire and guide teams towards achieving goals. </a:t>
            </a:r>
          </a:p>
          <a:p>
            <a:pPr defTabSz="761970">
              <a:lnSpc>
                <a:spcPts val="2167"/>
              </a:lnSpc>
            </a:pPr>
            <a:endParaRPr lang="en-US" sz="1600" dirty="0">
              <a:solidFill>
                <a:srgbClr val="3A3630"/>
              </a:solidFill>
              <a:latin typeface="Quicksand" panose="020B0604020202020204"/>
              <a:ea typeface="Source Sans 3" pitchFamily="34" charset="-122"/>
              <a:cs typeface="Source Sans 3" pitchFamily="34" charset="-120"/>
            </a:endParaRPr>
          </a:p>
          <a:p>
            <a:pPr defTabSz="761970">
              <a:lnSpc>
                <a:spcPts val="2167"/>
              </a:lnSpc>
            </a:pPr>
            <a:r>
              <a:rPr lang="en-US" sz="1600" dirty="0">
                <a:solidFill>
                  <a:srgbClr val="3A3630"/>
                </a:solidFill>
                <a:latin typeface="Quicksand" panose="020B0604020202020204"/>
                <a:ea typeface="Source Sans 3" pitchFamily="34" charset="-122"/>
                <a:cs typeface="Source Sans 3" pitchFamily="34" charset="-120"/>
              </a:rPr>
              <a:t>It involves making decisions, taking initiative, and influencing others positively.</a:t>
            </a:r>
            <a:endParaRPr lang="en-US" sz="1600" dirty="0">
              <a:solidFill>
                <a:prstClr val="black"/>
              </a:solidFill>
              <a:latin typeface="Quicksand" panose="020B0604020202020204"/>
            </a:endParaRPr>
          </a:p>
        </p:txBody>
      </p:sp>
      <p:sp>
        <p:nvSpPr>
          <p:cNvPr id="144" name="Text 6">
            <a:extLst>
              <a:ext uri="{FF2B5EF4-FFF2-40B4-BE49-F238E27FC236}">
                <a16:creationId xmlns:a16="http://schemas.microsoft.com/office/drawing/2014/main" id="{C7C98E82-994D-3171-A703-617B93C2521A}"/>
              </a:ext>
            </a:extLst>
          </p:cNvPr>
          <p:cNvSpPr>
            <a:spLocks/>
          </p:cNvSpPr>
          <p:nvPr/>
        </p:nvSpPr>
        <p:spPr>
          <a:xfrm>
            <a:off x="6638982" y="2051843"/>
            <a:ext cx="4440748" cy="722895"/>
          </a:xfrm>
          <a:prstGeom prst="roundRect">
            <a:avLst/>
          </a:prstGeom>
          <a:solidFill>
            <a:srgbClr val="FEF5E7"/>
          </a:solidFill>
          <a:ln/>
          <a:effectLst>
            <a:outerShdw blurRad="50800" dist="38100" dir="5400000" algn="t" rotWithShape="0">
              <a:prstClr val="black">
                <a:alpha val="40000"/>
              </a:prstClr>
            </a:outerShdw>
          </a:effectLst>
        </p:spPr>
        <p:txBody>
          <a:bodyPr wrap="square" lIns="0" tIns="0" rIns="0" bIns="0" rtlCol="0" anchor="t"/>
          <a:lstStyle/>
          <a:p>
            <a:pPr marL="285739" indent="-285739" defTabSz="761970">
              <a:lnSpc>
                <a:spcPts val="2167"/>
              </a:lnSpc>
              <a:buSzPct val="100000"/>
              <a:buFont typeface="+mj-lt"/>
              <a:buAutoNum type="arabicPeriod"/>
            </a:pPr>
            <a:r>
              <a:rPr lang="en-US" sz="1333" b="1" dirty="0">
                <a:solidFill>
                  <a:srgbClr val="3A3630"/>
                </a:solidFill>
                <a:latin typeface="Quicksand"/>
                <a:ea typeface="Source Sans 3" pitchFamily="34" charset="-122"/>
                <a:cs typeface="Source Sans 3" pitchFamily="34" charset="-120"/>
              </a:rPr>
              <a:t>Examples of Leading Teams:</a:t>
            </a:r>
            <a:r>
              <a:rPr lang="en-US" sz="1333" dirty="0">
                <a:solidFill>
                  <a:srgbClr val="3A3630"/>
                </a:solidFill>
                <a:latin typeface="Quicksand"/>
                <a:ea typeface="Source Sans 3" pitchFamily="34" charset="-122"/>
                <a:cs typeface="Source Sans 3" pitchFamily="34" charset="-120"/>
              </a:rPr>
              <a:t> Share instances where you led a team to accomplish a challenging task or project</a:t>
            </a:r>
            <a:endParaRPr lang="en-US" sz="1333" dirty="0">
              <a:solidFill>
                <a:prstClr val="black"/>
              </a:solidFill>
              <a:latin typeface="Quicksand"/>
            </a:endParaRPr>
          </a:p>
        </p:txBody>
      </p:sp>
      <p:sp>
        <p:nvSpPr>
          <p:cNvPr id="145" name="Text 7">
            <a:extLst>
              <a:ext uri="{FF2B5EF4-FFF2-40B4-BE49-F238E27FC236}">
                <a16:creationId xmlns:a16="http://schemas.microsoft.com/office/drawing/2014/main" id="{E26ADE0B-6016-CBFF-0875-0F9140A1E676}"/>
              </a:ext>
            </a:extLst>
          </p:cNvPr>
          <p:cNvSpPr>
            <a:spLocks/>
          </p:cNvSpPr>
          <p:nvPr/>
        </p:nvSpPr>
        <p:spPr>
          <a:xfrm>
            <a:off x="6679009" y="2970152"/>
            <a:ext cx="4440748" cy="722895"/>
          </a:xfrm>
          <a:prstGeom prst="roundRect">
            <a:avLst/>
          </a:prstGeom>
          <a:solidFill>
            <a:srgbClr val="FEF5E7"/>
          </a:solidFill>
          <a:ln/>
          <a:effectLst>
            <a:outerShdw blurRad="50800" dist="38100" dir="5400000" algn="t" rotWithShape="0">
              <a:prstClr val="black">
                <a:alpha val="40000"/>
              </a:prstClr>
            </a:outerShdw>
          </a:effectLst>
        </p:spPr>
        <p:txBody>
          <a:bodyPr wrap="square" lIns="0" tIns="0" rIns="0" bIns="0" rtlCol="0" anchor="t"/>
          <a:lstStyle/>
          <a:p>
            <a:pPr marL="285739" indent="-285739" defTabSz="761970">
              <a:lnSpc>
                <a:spcPts val="2167"/>
              </a:lnSpc>
              <a:buSzPct val="100000"/>
              <a:buFont typeface="+mj-lt"/>
              <a:buAutoNum type="arabicPeriod" startAt="2"/>
            </a:pPr>
            <a:r>
              <a:rPr lang="en-US" sz="1333" b="1" dirty="0">
                <a:solidFill>
                  <a:srgbClr val="3A3630"/>
                </a:solidFill>
                <a:latin typeface="Quicksand"/>
                <a:ea typeface="Source Sans 3" pitchFamily="34" charset="-122"/>
                <a:cs typeface="Source Sans 3" pitchFamily="34" charset="-120"/>
              </a:rPr>
              <a:t>Highlight Decision-Making:</a:t>
            </a:r>
            <a:r>
              <a:rPr lang="en-US" sz="1333" dirty="0">
                <a:solidFill>
                  <a:srgbClr val="3A3630"/>
                </a:solidFill>
                <a:latin typeface="Quicksand"/>
                <a:ea typeface="Source Sans 3" pitchFamily="34" charset="-122"/>
                <a:cs typeface="Source Sans 3" pitchFamily="34" charset="-120"/>
              </a:rPr>
              <a:t> Discuss situations where you made critical decisions that impacted outcomes</a:t>
            </a:r>
            <a:endParaRPr lang="en-US" sz="1333" dirty="0">
              <a:solidFill>
                <a:prstClr val="black"/>
              </a:solidFill>
              <a:latin typeface="Quicksand"/>
            </a:endParaRPr>
          </a:p>
        </p:txBody>
      </p:sp>
      <p:sp>
        <p:nvSpPr>
          <p:cNvPr id="146" name="Text 8">
            <a:extLst>
              <a:ext uri="{FF2B5EF4-FFF2-40B4-BE49-F238E27FC236}">
                <a16:creationId xmlns:a16="http://schemas.microsoft.com/office/drawing/2014/main" id="{16EC1CEC-B086-905B-82A9-5024FE18574E}"/>
              </a:ext>
            </a:extLst>
          </p:cNvPr>
          <p:cNvSpPr>
            <a:spLocks/>
          </p:cNvSpPr>
          <p:nvPr/>
        </p:nvSpPr>
        <p:spPr>
          <a:xfrm>
            <a:off x="6679009" y="3888462"/>
            <a:ext cx="4440748" cy="722895"/>
          </a:xfrm>
          <a:prstGeom prst="roundRect">
            <a:avLst/>
          </a:prstGeom>
          <a:solidFill>
            <a:srgbClr val="FEF5E7"/>
          </a:solidFill>
          <a:ln/>
          <a:effectLst>
            <a:outerShdw blurRad="50800" dist="38100" dir="5400000" algn="t" rotWithShape="0">
              <a:prstClr val="black">
                <a:alpha val="40000"/>
              </a:prstClr>
            </a:outerShdw>
          </a:effectLst>
        </p:spPr>
        <p:txBody>
          <a:bodyPr wrap="square" lIns="0" tIns="0" rIns="0" bIns="0" rtlCol="0" anchor="t"/>
          <a:lstStyle/>
          <a:p>
            <a:pPr marL="285739" indent="-285739" defTabSz="761970">
              <a:lnSpc>
                <a:spcPts val="2167"/>
              </a:lnSpc>
              <a:buSzPct val="100000"/>
              <a:buFont typeface="+mj-lt"/>
              <a:buAutoNum type="arabicPeriod" startAt="3"/>
            </a:pPr>
            <a:r>
              <a:rPr lang="en-US" sz="1333" b="1" dirty="0">
                <a:solidFill>
                  <a:srgbClr val="3A3630"/>
                </a:solidFill>
                <a:latin typeface="Quicksand"/>
                <a:ea typeface="Source Sans 3" pitchFamily="34" charset="-122"/>
                <a:cs typeface="Source Sans 3" pitchFamily="34" charset="-120"/>
              </a:rPr>
              <a:t>Show Initiative:</a:t>
            </a:r>
            <a:r>
              <a:rPr lang="en-US" sz="1333" dirty="0">
                <a:solidFill>
                  <a:srgbClr val="3A3630"/>
                </a:solidFill>
                <a:latin typeface="Quicksand"/>
                <a:ea typeface="Source Sans 3" pitchFamily="34" charset="-122"/>
                <a:cs typeface="Source Sans 3" pitchFamily="34" charset="-120"/>
              </a:rPr>
              <a:t> Illustrate times when you went above and beyond assigned responsibilities</a:t>
            </a:r>
            <a:endParaRPr lang="en-US" sz="1333" dirty="0">
              <a:solidFill>
                <a:prstClr val="black"/>
              </a:solidFill>
              <a:latin typeface="Quicksand"/>
            </a:endParaRPr>
          </a:p>
        </p:txBody>
      </p:sp>
      <p:sp>
        <p:nvSpPr>
          <p:cNvPr id="147" name="Text 9">
            <a:extLst>
              <a:ext uri="{FF2B5EF4-FFF2-40B4-BE49-F238E27FC236}">
                <a16:creationId xmlns:a16="http://schemas.microsoft.com/office/drawing/2014/main" id="{B482E3B9-C006-D336-FDD8-FC1B350722A3}"/>
              </a:ext>
            </a:extLst>
          </p:cNvPr>
          <p:cNvSpPr/>
          <p:nvPr/>
        </p:nvSpPr>
        <p:spPr>
          <a:xfrm>
            <a:off x="959843" y="4806157"/>
            <a:ext cx="10534055" cy="1230313"/>
          </a:xfrm>
          <a:prstGeom prst="rect">
            <a:avLst/>
          </a:prstGeom>
          <a:noFill/>
          <a:ln/>
        </p:spPr>
        <p:txBody>
          <a:bodyPr wrap="square" lIns="0" tIns="0" rIns="0" bIns="0" rtlCol="0" anchor="ctr"/>
          <a:lstStyle/>
          <a:p>
            <a:pPr defTabSz="761970">
              <a:lnSpc>
                <a:spcPts val="2167"/>
              </a:lnSpc>
            </a:pPr>
            <a:r>
              <a:rPr lang="en-US" sz="1600" b="1" dirty="0">
                <a:solidFill>
                  <a:srgbClr val="3A3630"/>
                </a:solidFill>
                <a:latin typeface="Quicksand"/>
                <a:ea typeface="Source Sans 3" pitchFamily="34" charset="-122"/>
                <a:cs typeface="Source Sans 3" pitchFamily="34" charset="-120"/>
              </a:rPr>
              <a:t>Example Response:</a:t>
            </a:r>
            <a:r>
              <a:rPr lang="en-US" sz="1600" dirty="0">
                <a:solidFill>
                  <a:srgbClr val="3A3630"/>
                </a:solidFill>
                <a:latin typeface="Quicksand"/>
                <a:ea typeface="Source Sans 3" pitchFamily="34" charset="-122"/>
                <a:cs typeface="Source Sans 3" pitchFamily="34" charset="-120"/>
              </a:rPr>
              <a:t> "In my previous role as a project manager, I led a cross-functional team to develop a new product. I identified key milestones, delegated tasks, and motivated the team through regular updates and feedback sessions. As a result, we launched the product three weeks ahead of schedule, which increased our market share by 10%."</a:t>
            </a:r>
            <a:endParaRPr lang="en-US" sz="1600" dirty="0">
              <a:solidFill>
                <a:prstClr val="black"/>
              </a:solidFill>
              <a:latin typeface="Quicksand"/>
            </a:endParaRPr>
          </a:p>
        </p:txBody>
      </p:sp>
      <p:sp>
        <p:nvSpPr>
          <p:cNvPr id="6" name="Shape 11">
            <a:extLst>
              <a:ext uri="{FF2B5EF4-FFF2-40B4-BE49-F238E27FC236}">
                <a16:creationId xmlns:a16="http://schemas.microsoft.com/office/drawing/2014/main" id="{43508FF2-8895-6C93-B12B-B876DFA7AB5C}"/>
              </a:ext>
            </a:extLst>
          </p:cNvPr>
          <p:cNvSpPr/>
          <p:nvPr/>
        </p:nvSpPr>
        <p:spPr>
          <a:xfrm>
            <a:off x="698103" y="4806157"/>
            <a:ext cx="19050" cy="1230313"/>
          </a:xfrm>
          <a:prstGeom prst="rect">
            <a:avLst/>
          </a:prstGeom>
          <a:solidFill>
            <a:srgbClr val="38512F"/>
          </a:solidFill>
          <a:ln/>
        </p:spPr>
        <p:txBody>
          <a:bodyPr/>
          <a:lstStyle/>
          <a:p>
            <a:pPr defTabSz="761970"/>
            <a:endParaRPr lang="en-AE" sz="1500">
              <a:solidFill>
                <a:prstClr val="black"/>
              </a:solidFill>
              <a:latin typeface="Calibri" panose="020F0502020204030204"/>
            </a:endParaRPr>
          </a:p>
        </p:txBody>
      </p:sp>
      <p:sp>
        <p:nvSpPr>
          <p:cNvPr id="10" name="Shape 24">
            <a:extLst>
              <a:ext uri="{FF2B5EF4-FFF2-40B4-BE49-F238E27FC236}">
                <a16:creationId xmlns:a16="http://schemas.microsoft.com/office/drawing/2014/main" id="{D456A674-B73F-07EB-6B94-C1507C80002A}"/>
              </a:ext>
            </a:extLst>
          </p:cNvPr>
          <p:cNvSpPr/>
          <p:nvPr/>
        </p:nvSpPr>
        <p:spPr>
          <a:xfrm>
            <a:off x="717153" y="1458686"/>
            <a:ext cx="4527041" cy="445818"/>
          </a:xfrm>
          <a:prstGeom prst="roundRect">
            <a:avLst/>
          </a:prstGeom>
          <a:solidFill>
            <a:srgbClr val="848B63"/>
          </a:solidFill>
          <a:ln>
            <a:solidFill>
              <a:srgbClr val="848B63"/>
            </a:solidFill>
          </a:ln>
        </p:spPr>
        <p:txBody>
          <a:bodyPr anchor="ctr"/>
          <a:lstStyle/>
          <a:p>
            <a:pPr defTabSz="761970">
              <a:lnSpc>
                <a:spcPts val="2417"/>
              </a:lnSpc>
            </a:pPr>
            <a:r>
              <a:rPr lang="en-US" sz="2000" b="1" dirty="0">
                <a:solidFill>
                  <a:schemeClr val="bg1"/>
                </a:solidFill>
                <a:latin typeface="Quicksand"/>
                <a:ea typeface="Lora" pitchFamily="34" charset="-122"/>
                <a:cs typeface="Lora" pitchFamily="34" charset="-120"/>
              </a:rPr>
              <a:t>What It Means</a:t>
            </a:r>
            <a:endParaRPr lang="en-US" sz="2000" b="1" dirty="0">
              <a:solidFill>
                <a:schemeClr val="bg1"/>
              </a:solidFill>
              <a:latin typeface="Quicksand"/>
            </a:endParaRPr>
          </a:p>
        </p:txBody>
      </p:sp>
      <p:sp>
        <p:nvSpPr>
          <p:cNvPr id="11" name="Shape 24">
            <a:extLst>
              <a:ext uri="{FF2B5EF4-FFF2-40B4-BE49-F238E27FC236}">
                <a16:creationId xmlns:a16="http://schemas.microsoft.com/office/drawing/2014/main" id="{9B24363E-2B66-358E-7D9D-6418F1E205D4}"/>
              </a:ext>
            </a:extLst>
          </p:cNvPr>
          <p:cNvSpPr/>
          <p:nvPr/>
        </p:nvSpPr>
        <p:spPr>
          <a:xfrm>
            <a:off x="6638982" y="1458686"/>
            <a:ext cx="4527041" cy="445818"/>
          </a:xfrm>
          <a:prstGeom prst="roundRect">
            <a:avLst/>
          </a:prstGeom>
          <a:solidFill>
            <a:srgbClr val="848B63"/>
          </a:solidFill>
          <a:ln>
            <a:solidFill>
              <a:srgbClr val="848B63"/>
            </a:solidFill>
          </a:ln>
        </p:spPr>
        <p:txBody>
          <a:bodyPr anchor="ctr"/>
          <a:lstStyle/>
          <a:p>
            <a:pPr defTabSz="761970">
              <a:lnSpc>
                <a:spcPts val="2417"/>
              </a:lnSpc>
            </a:pPr>
            <a:r>
              <a:rPr lang="en-US" sz="2000" b="1" dirty="0">
                <a:solidFill>
                  <a:schemeClr val="bg1"/>
                </a:solidFill>
                <a:latin typeface="Quicksand"/>
                <a:ea typeface="Lora" pitchFamily="34" charset="-122"/>
                <a:cs typeface="Lora" pitchFamily="34" charset="-120"/>
              </a:rPr>
              <a:t>How to Showcase</a:t>
            </a:r>
            <a:endParaRPr lang="en-US" sz="2000" b="1" dirty="0">
              <a:solidFill>
                <a:schemeClr val="bg1"/>
              </a:solidFill>
              <a:latin typeface="Quicksand"/>
            </a:endParaRPr>
          </a:p>
        </p:txBody>
      </p:sp>
    </p:spTree>
    <p:extLst>
      <p:ext uri="{BB962C8B-B14F-4D97-AF65-F5344CB8AC3E}">
        <p14:creationId xmlns:p14="http://schemas.microsoft.com/office/powerpoint/2010/main" val="3490879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BDAE8-BD52-0DC3-3AF8-73A47E547780}"/>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8AF8FC4-C02A-5DD9-F2CE-31F7EC1544FD}"/>
              </a:ext>
            </a:extLst>
          </p:cNvPr>
          <p:cNvGraphicFramePr>
            <a:graphicFrameLocks noChangeAspect="1"/>
          </p:cNvGraphicFramePr>
          <p:nvPr>
            <p:custDataLst>
              <p:tags r:id="rId1"/>
            </p:custDataLst>
            <p:extLst>
              <p:ext uri="{D42A27DB-BD31-4B8C-83A1-F6EECF244321}">
                <p14:modId xmlns:p14="http://schemas.microsoft.com/office/powerpoint/2010/main" val="16066375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68AF8FC4-C02A-5DD9-F2CE-31F7EC1544F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8B0259-AF70-FDCE-A1FF-CEA3C8EACA2B}"/>
              </a:ext>
            </a:extLst>
          </p:cNvPr>
          <p:cNvSpPr>
            <a:spLocks noGrp="1"/>
          </p:cNvSpPr>
          <p:nvPr>
            <p:ph type="title"/>
          </p:nvPr>
        </p:nvSpPr>
        <p:spPr>
          <a:xfrm>
            <a:off x="725241" y="365126"/>
            <a:ext cx="10515600" cy="779462"/>
          </a:xfrm>
        </p:spPr>
        <p:txBody>
          <a:bodyPr vert="horz"/>
          <a:lstStyle/>
          <a:p>
            <a:r>
              <a:rPr lang="en-US" dirty="0"/>
              <a:t>Competency 2 - Teamwork</a:t>
            </a:r>
          </a:p>
        </p:txBody>
      </p:sp>
      <p:grpSp>
        <p:nvGrpSpPr>
          <p:cNvPr id="3" name="Group 2">
            <a:extLst>
              <a:ext uri="{FF2B5EF4-FFF2-40B4-BE49-F238E27FC236}">
                <a16:creationId xmlns:a16="http://schemas.microsoft.com/office/drawing/2014/main" id="{D5DD6027-FB79-2E2D-7E1C-802049CC41F0}"/>
              </a:ext>
            </a:extLst>
          </p:cNvPr>
          <p:cNvGrpSpPr/>
          <p:nvPr/>
        </p:nvGrpSpPr>
        <p:grpSpPr>
          <a:xfrm>
            <a:off x="698104" y="1607656"/>
            <a:ext cx="10795793" cy="1860947"/>
            <a:chOff x="698104" y="1994099"/>
            <a:chExt cx="10795793" cy="1860947"/>
          </a:xfrm>
        </p:grpSpPr>
        <p:pic>
          <p:nvPicPr>
            <p:cNvPr id="126" name="Image 1" descr="preencoded.png">
              <a:extLst>
                <a:ext uri="{FF2B5EF4-FFF2-40B4-BE49-F238E27FC236}">
                  <a16:creationId xmlns:a16="http://schemas.microsoft.com/office/drawing/2014/main" id="{CEE9A8ED-0866-4A67-3B0B-989B81949B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104" y="1994099"/>
              <a:ext cx="436364" cy="436364"/>
            </a:xfrm>
            <a:prstGeom prst="rect">
              <a:avLst/>
            </a:prstGeom>
          </p:spPr>
        </p:pic>
        <p:sp>
          <p:nvSpPr>
            <p:cNvPr id="127" name="Text 3">
              <a:extLst>
                <a:ext uri="{FF2B5EF4-FFF2-40B4-BE49-F238E27FC236}">
                  <a16:creationId xmlns:a16="http://schemas.microsoft.com/office/drawing/2014/main" id="{5343A063-C977-732F-44BA-FBD4550CD8B9}"/>
                </a:ext>
              </a:extLst>
            </p:cNvPr>
            <p:cNvSpPr/>
            <p:nvPr/>
          </p:nvSpPr>
          <p:spPr>
            <a:xfrm>
              <a:off x="1352649" y="2097683"/>
              <a:ext cx="2598143" cy="256679"/>
            </a:xfrm>
            <a:prstGeom prst="rect">
              <a:avLst/>
            </a:prstGeom>
            <a:noFill/>
            <a:ln/>
          </p:spPr>
          <p:txBody>
            <a:bodyPr wrap="none" lIns="0" tIns="0" rIns="0" bIns="0" rtlCol="0" anchor="t"/>
            <a:lstStyle/>
            <a:p>
              <a:pPr defTabSz="761970">
                <a:lnSpc>
                  <a:spcPts val="2000"/>
                </a:lnSpc>
              </a:pPr>
              <a:r>
                <a:rPr lang="en-US" b="1" dirty="0">
                  <a:solidFill>
                    <a:srgbClr val="3A3630"/>
                  </a:solidFill>
                  <a:latin typeface="Quicksand"/>
                  <a:ea typeface="Lora" pitchFamily="34" charset="-122"/>
                  <a:cs typeface="Lora" pitchFamily="34" charset="-120"/>
                </a:rPr>
                <a:t>Demonstrate Collaboration</a:t>
              </a:r>
              <a:endParaRPr lang="en-US" b="1" dirty="0">
                <a:solidFill>
                  <a:prstClr val="black"/>
                </a:solidFill>
                <a:latin typeface="Quicksand"/>
              </a:endParaRPr>
            </a:p>
          </p:txBody>
        </p:sp>
        <p:sp>
          <p:nvSpPr>
            <p:cNvPr id="128" name="Text 4">
              <a:extLst>
                <a:ext uri="{FF2B5EF4-FFF2-40B4-BE49-F238E27FC236}">
                  <a16:creationId xmlns:a16="http://schemas.microsoft.com/office/drawing/2014/main" id="{A909F85A-42ED-F8C6-AA23-CD45DA5AFA8A}"/>
                </a:ext>
              </a:extLst>
            </p:cNvPr>
            <p:cNvSpPr/>
            <p:nvPr/>
          </p:nvSpPr>
          <p:spPr>
            <a:xfrm>
              <a:off x="1352650" y="2459038"/>
              <a:ext cx="2798564" cy="1396008"/>
            </a:xfrm>
            <a:prstGeom prst="rect">
              <a:avLst/>
            </a:prstGeom>
            <a:noFill/>
            <a:ln/>
          </p:spPr>
          <p:txBody>
            <a:bodyPr wrap="square" lIns="0" tIns="0" rIns="0" bIns="0" rtlCol="0" anchor="t"/>
            <a:lstStyle/>
            <a:p>
              <a:pPr defTabSz="761970">
                <a:lnSpc>
                  <a:spcPts val="2167"/>
                </a:lnSpc>
              </a:pPr>
              <a:r>
                <a:rPr lang="en-US" sz="1400" dirty="0">
                  <a:solidFill>
                    <a:srgbClr val="3A3630"/>
                  </a:solidFill>
                  <a:latin typeface="Quicksand"/>
                  <a:ea typeface="Source Sans 3" pitchFamily="34" charset="-122"/>
                  <a:cs typeface="Source Sans 3" pitchFamily="34" charset="-120"/>
                </a:rPr>
                <a:t>Provide examples of successful projects where you worked closely with others. Describe how you contributed and facilitated team cooperation.</a:t>
              </a:r>
              <a:endParaRPr lang="en-US" sz="1400" dirty="0">
                <a:solidFill>
                  <a:prstClr val="black"/>
                </a:solidFill>
                <a:latin typeface="Quicksand"/>
              </a:endParaRPr>
            </a:p>
          </p:txBody>
        </p:sp>
        <p:pic>
          <p:nvPicPr>
            <p:cNvPr id="129" name="Image 2" descr="preencoded.png">
              <a:extLst>
                <a:ext uri="{FF2B5EF4-FFF2-40B4-BE49-F238E27FC236}">
                  <a16:creationId xmlns:a16="http://schemas.microsoft.com/office/drawing/2014/main" id="{4665FD01-CBE5-88AC-4930-2B024F5D50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9396" y="1994099"/>
              <a:ext cx="436364" cy="436364"/>
            </a:xfrm>
            <a:prstGeom prst="rect">
              <a:avLst/>
            </a:prstGeom>
          </p:spPr>
        </p:pic>
        <p:sp>
          <p:nvSpPr>
            <p:cNvPr id="130" name="Text 5">
              <a:extLst>
                <a:ext uri="{FF2B5EF4-FFF2-40B4-BE49-F238E27FC236}">
                  <a16:creationId xmlns:a16="http://schemas.microsoft.com/office/drawing/2014/main" id="{525F6EF9-64AC-4A42-1518-2A2072A6E795}"/>
                </a:ext>
              </a:extLst>
            </p:cNvPr>
            <p:cNvSpPr/>
            <p:nvPr/>
          </p:nvSpPr>
          <p:spPr>
            <a:xfrm>
              <a:off x="5023942" y="2097683"/>
              <a:ext cx="2393653" cy="256679"/>
            </a:xfrm>
            <a:prstGeom prst="rect">
              <a:avLst/>
            </a:prstGeom>
            <a:noFill/>
            <a:ln/>
          </p:spPr>
          <p:txBody>
            <a:bodyPr wrap="none" lIns="0" tIns="0" rIns="0" bIns="0" rtlCol="0" anchor="t"/>
            <a:lstStyle/>
            <a:p>
              <a:pPr defTabSz="761970">
                <a:lnSpc>
                  <a:spcPts val="2000"/>
                </a:lnSpc>
              </a:pPr>
              <a:r>
                <a:rPr lang="en-US" b="1" dirty="0">
                  <a:solidFill>
                    <a:srgbClr val="3A3630"/>
                  </a:solidFill>
                  <a:latin typeface="Quicksand"/>
                  <a:ea typeface="Lora" pitchFamily="34" charset="-122"/>
                  <a:cs typeface="Lora" pitchFamily="34" charset="-120"/>
                </a:rPr>
                <a:t>Communicate Effectively</a:t>
              </a:r>
              <a:endParaRPr lang="en-US" b="1" dirty="0">
                <a:solidFill>
                  <a:prstClr val="black"/>
                </a:solidFill>
                <a:latin typeface="Quicksand"/>
              </a:endParaRPr>
            </a:p>
          </p:txBody>
        </p:sp>
        <p:sp>
          <p:nvSpPr>
            <p:cNvPr id="131" name="Text 6">
              <a:extLst>
                <a:ext uri="{FF2B5EF4-FFF2-40B4-BE49-F238E27FC236}">
                  <a16:creationId xmlns:a16="http://schemas.microsoft.com/office/drawing/2014/main" id="{713B8D8C-E344-397C-8A27-8F40C1F7C7E3}"/>
                </a:ext>
              </a:extLst>
            </p:cNvPr>
            <p:cNvSpPr/>
            <p:nvPr/>
          </p:nvSpPr>
          <p:spPr>
            <a:xfrm>
              <a:off x="5023942" y="2459037"/>
              <a:ext cx="2798564" cy="1116807"/>
            </a:xfrm>
            <a:prstGeom prst="rect">
              <a:avLst/>
            </a:prstGeom>
            <a:noFill/>
            <a:ln/>
          </p:spPr>
          <p:txBody>
            <a:bodyPr wrap="square" lIns="0" tIns="0" rIns="0" bIns="0" rtlCol="0" anchor="t"/>
            <a:lstStyle/>
            <a:p>
              <a:pPr defTabSz="761970">
                <a:lnSpc>
                  <a:spcPts val="2167"/>
                </a:lnSpc>
              </a:pPr>
              <a:r>
                <a:rPr lang="en-US" sz="1400" dirty="0">
                  <a:solidFill>
                    <a:srgbClr val="3A3630"/>
                  </a:solidFill>
                  <a:latin typeface="Quicksand"/>
                  <a:ea typeface="Source Sans 3" pitchFamily="34" charset="-122"/>
                  <a:cs typeface="Source Sans 3" pitchFamily="34" charset="-120"/>
                </a:rPr>
                <a:t>Share experiences where your communication skills helped resolve conflicts or enhance team performance.</a:t>
              </a:r>
              <a:endParaRPr lang="en-US" sz="1400" dirty="0">
                <a:solidFill>
                  <a:prstClr val="black"/>
                </a:solidFill>
                <a:latin typeface="Quicksand"/>
              </a:endParaRPr>
            </a:p>
          </p:txBody>
        </p:sp>
        <p:pic>
          <p:nvPicPr>
            <p:cNvPr id="132" name="Image 3" descr="preencoded.png">
              <a:extLst>
                <a:ext uri="{FF2B5EF4-FFF2-40B4-BE49-F238E27FC236}">
                  <a16:creationId xmlns:a16="http://schemas.microsoft.com/office/drawing/2014/main" id="{0E617F1D-A45F-9CA9-3519-730697066D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40688" y="1994099"/>
              <a:ext cx="436364" cy="436364"/>
            </a:xfrm>
            <a:prstGeom prst="rect">
              <a:avLst/>
            </a:prstGeom>
          </p:spPr>
        </p:pic>
        <p:sp>
          <p:nvSpPr>
            <p:cNvPr id="133" name="Text 7">
              <a:extLst>
                <a:ext uri="{FF2B5EF4-FFF2-40B4-BE49-F238E27FC236}">
                  <a16:creationId xmlns:a16="http://schemas.microsoft.com/office/drawing/2014/main" id="{7BB4C700-2260-F77E-05C1-F76ADFD926F0}"/>
                </a:ext>
              </a:extLst>
            </p:cNvPr>
            <p:cNvSpPr/>
            <p:nvPr/>
          </p:nvSpPr>
          <p:spPr>
            <a:xfrm>
              <a:off x="8695233" y="2097683"/>
              <a:ext cx="2053432" cy="256679"/>
            </a:xfrm>
            <a:prstGeom prst="rect">
              <a:avLst/>
            </a:prstGeom>
            <a:noFill/>
            <a:ln/>
          </p:spPr>
          <p:txBody>
            <a:bodyPr wrap="none" lIns="0" tIns="0" rIns="0" bIns="0" rtlCol="0" anchor="t"/>
            <a:lstStyle/>
            <a:p>
              <a:pPr defTabSz="761970">
                <a:lnSpc>
                  <a:spcPts val="2000"/>
                </a:lnSpc>
              </a:pPr>
              <a:r>
                <a:rPr lang="en-US" b="1" dirty="0">
                  <a:solidFill>
                    <a:srgbClr val="3A3630"/>
                  </a:solidFill>
                  <a:latin typeface="Quicksand"/>
                  <a:ea typeface="Lora" pitchFamily="34" charset="-122"/>
                  <a:cs typeface="Lora" pitchFamily="34" charset="-120"/>
                </a:rPr>
                <a:t>Show Impact</a:t>
              </a:r>
              <a:endParaRPr lang="en-US" b="1" dirty="0">
                <a:solidFill>
                  <a:prstClr val="black"/>
                </a:solidFill>
                <a:latin typeface="Quicksand"/>
              </a:endParaRPr>
            </a:p>
          </p:txBody>
        </p:sp>
        <p:sp>
          <p:nvSpPr>
            <p:cNvPr id="134" name="Text 8">
              <a:extLst>
                <a:ext uri="{FF2B5EF4-FFF2-40B4-BE49-F238E27FC236}">
                  <a16:creationId xmlns:a16="http://schemas.microsoft.com/office/drawing/2014/main" id="{8E327691-32D1-C7C1-D954-485D9CCD130E}"/>
                </a:ext>
              </a:extLst>
            </p:cNvPr>
            <p:cNvSpPr/>
            <p:nvPr/>
          </p:nvSpPr>
          <p:spPr>
            <a:xfrm>
              <a:off x="8695234" y="2459038"/>
              <a:ext cx="2798663" cy="837605"/>
            </a:xfrm>
            <a:prstGeom prst="rect">
              <a:avLst/>
            </a:prstGeom>
            <a:noFill/>
            <a:ln/>
          </p:spPr>
          <p:txBody>
            <a:bodyPr wrap="square" lIns="0" tIns="0" rIns="0" bIns="0" rtlCol="0" anchor="t"/>
            <a:lstStyle/>
            <a:p>
              <a:pPr defTabSz="761970">
                <a:lnSpc>
                  <a:spcPts val="2167"/>
                </a:lnSpc>
              </a:pPr>
              <a:r>
                <a:rPr lang="en-US" sz="1400" dirty="0">
                  <a:solidFill>
                    <a:srgbClr val="3A3630"/>
                  </a:solidFill>
                  <a:latin typeface="Quicksand"/>
                  <a:ea typeface="Source Sans 3" pitchFamily="34" charset="-122"/>
                  <a:cs typeface="Source Sans 3" pitchFamily="34" charset="-120"/>
                </a:rPr>
                <a:t>Explain how your teamwork led to positive outcomes or improvements in project results.</a:t>
              </a:r>
              <a:endParaRPr lang="en-US" sz="1400" dirty="0">
                <a:solidFill>
                  <a:prstClr val="black"/>
                </a:solidFill>
                <a:latin typeface="Quicksand"/>
              </a:endParaRPr>
            </a:p>
          </p:txBody>
        </p:sp>
      </p:grpSp>
      <p:sp>
        <p:nvSpPr>
          <p:cNvPr id="135" name="Text 9">
            <a:extLst>
              <a:ext uri="{FF2B5EF4-FFF2-40B4-BE49-F238E27FC236}">
                <a16:creationId xmlns:a16="http://schemas.microsoft.com/office/drawing/2014/main" id="{3BBEC240-FA23-B2D5-C985-6778F089933A}"/>
              </a:ext>
            </a:extLst>
          </p:cNvPr>
          <p:cNvSpPr/>
          <p:nvPr/>
        </p:nvSpPr>
        <p:spPr>
          <a:xfrm>
            <a:off x="698104" y="4051399"/>
            <a:ext cx="10795793" cy="558403"/>
          </a:xfrm>
          <a:prstGeom prst="rect">
            <a:avLst/>
          </a:prstGeom>
          <a:noFill/>
          <a:ln/>
        </p:spPr>
        <p:txBody>
          <a:bodyPr wrap="square" lIns="0" tIns="0" rIns="0" bIns="0" rtlCol="0" anchor="t"/>
          <a:lstStyle/>
          <a:p>
            <a:pPr defTabSz="761970">
              <a:lnSpc>
                <a:spcPts val="2167"/>
              </a:lnSpc>
            </a:pPr>
            <a:r>
              <a:rPr lang="en-US" sz="1600" b="1" dirty="0">
                <a:solidFill>
                  <a:srgbClr val="3A3630"/>
                </a:solidFill>
                <a:latin typeface="Quicksand"/>
                <a:ea typeface="Source Sans 3" pitchFamily="34" charset="-122"/>
                <a:cs typeface="Source Sans 3" pitchFamily="34" charset="-120"/>
              </a:rPr>
              <a:t>Definition:</a:t>
            </a:r>
            <a:r>
              <a:rPr lang="en-US" sz="1600" dirty="0">
                <a:solidFill>
                  <a:srgbClr val="3A3630"/>
                </a:solidFill>
                <a:latin typeface="Quicksand"/>
                <a:ea typeface="Source Sans 3" pitchFamily="34" charset="-122"/>
                <a:cs typeface="Source Sans 3" pitchFamily="34" charset="-120"/>
              </a:rPr>
              <a:t> Teamwork involves collaborating effectively with others to achieve common goals. It includes communication, cooperation, and contributing to the success of the team.</a:t>
            </a:r>
            <a:endParaRPr lang="en-US" sz="1600" dirty="0">
              <a:solidFill>
                <a:prstClr val="black"/>
              </a:solidFill>
              <a:latin typeface="Quicksand"/>
            </a:endParaRPr>
          </a:p>
        </p:txBody>
      </p:sp>
      <p:sp>
        <p:nvSpPr>
          <p:cNvPr id="136" name="Text 10">
            <a:extLst>
              <a:ext uri="{FF2B5EF4-FFF2-40B4-BE49-F238E27FC236}">
                <a16:creationId xmlns:a16="http://schemas.microsoft.com/office/drawing/2014/main" id="{25171324-1FAA-2CC5-AA0B-AB4436DDE76D}"/>
              </a:ext>
            </a:extLst>
          </p:cNvPr>
          <p:cNvSpPr/>
          <p:nvPr/>
        </p:nvSpPr>
        <p:spPr>
          <a:xfrm>
            <a:off x="959843" y="4806158"/>
            <a:ext cx="10534055" cy="1230312"/>
          </a:xfrm>
          <a:prstGeom prst="rect">
            <a:avLst/>
          </a:prstGeom>
          <a:noFill/>
          <a:ln/>
        </p:spPr>
        <p:txBody>
          <a:bodyPr wrap="square" lIns="0" tIns="0" rIns="0" bIns="0" rtlCol="0" anchor="ctr"/>
          <a:lstStyle/>
          <a:p>
            <a:pPr defTabSz="761970">
              <a:lnSpc>
                <a:spcPts val="2167"/>
              </a:lnSpc>
            </a:pPr>
            <a:r>
              <a:rPr lang="en-US" sz="1600" b="1" dirty="0">
                <a:solidFill>
                  <a:srgbClr val="3A3630"/>
                </a:solidFill>
                <a:latin typeface="Quicksand"/>
                <a:ea typeface="Source Sans 3" pitchFamily="34" charset="-122"/>
                <a:cs typeface="Source Sans 3" pitchFamily="34" charset="-120"/>
              </a:rPr>
              <a:t>Example Response:</a:t>
            </a:r>
            <a:r>
              <a:rPr lang="en-US" sz="1600" dirty="0">
                <a:solidFill>
                  <a:srgbClr val="3A3630"/>
                </a:solidFill>
                <a:latin typeface="Quicksand"/>
                <a:ea typeface="Source Sans 3" pitchFamily="34" charset="-122"/>
                <a:cs typeface="Source Sans 3" pitchFamily="34" charset="-120"/>
              </a:rPr>
              <a:t> "During a major client project, I worked closely with the marketing and sales teams to align our strategies. By organizing weekly meetings and sharing progress updates, we ensured that all teams were aligned and motivated. This collaboration resulted in a 20% increase in client engagement and satisfaction."</a:t>
            </a:r>
            <a:endParaRPr lang="en-US" sz="1600" dirty="0">
              <a:solidFill>
                <a:prstClr val="black"/>
              </a:solidFill>
              <a:latin typeface="Quicksand"/>
            </a:endParaRPr>
          </a:p>
        </p:txBody>
      </p:sp>
      <p:sp>
        <p:nvSpPr>
          <p:cNvPr id="137" name="Shape 11">
            <a:extLst>
              <a:ext uri="{FF2B5EF4-FFF2-40B4-BE49-F238E27FC236}">
                <a16:creationId xmlns:a16="http://schemas.microsoft.com/office/drawing/2014/main" id="{09976D17-C618-8FBF-CD5B-EFB30CC57FA8}"/>
              </a:ext>
            </a:extLst>
          </p:cNvPr>
          <p:cNvSpPr/>
          <p:nvPr/>
        </p:nvSpPr>
        <p:spPr>
          <a:xfrm>
            <a:off x="698103" y="4806157"/>
            <a:ext cx="19050" cy="1230313"/>
          </a:xfrm>
          <a:prstGeom prst="rect">
            <a:avLst/>
          </a:prstGeom>
          <a:solidFill>
            <a:srgbClr val="38512F"/>
          </a:solidFill>
          <a:ln/>
        </p:spPr>
        <p:txBody>
          <a:bodyPr/>
          <a:lstStyle/>
          <a:p>
            <a:pPr defTabSz="761970"/>
            <a:endParaRPr lang="en-AE" sz="1500">
              <a:solidFill>
                <a:prstClr val="black"/>
              </a:solidFill>
              <a:latin typeface="Calibri" panose="020F0502020204030204"/>
            </a:endParaRPr>
          </a:p>
        </p:txBody>
      </p:sp>
    </p:spTree>
    <p:extLst>
      <p:ext uri="{BB962C8B-B14F-4D97-AF65-F5344CB8AC3E}">
        <p14:creationId xmlns:p14="http://schemas.microsoft.com/office/powerpoint/2010/main" val="4192257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70F7C-2BF1-1B32-5F6E-6DA8D1FF11B6}"/>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F927675-C3D6-DC2C-97E1-706A7681DE3C}"/>
              </a:ext>
            </a:extLst>
          </p:cNvPr>
          <p:cNvGraphicFramePr>
            <a:graphicFrameLocks noChangeAspect="1"/>
          </p:cNvGraphicFramePr>
          <p:nvPr>
            <p:custDataLst>
              <p:tags r:id="rId1"/>
            </p:custDataLst>
            <p:extLst>
              <p:ext uri="{D42A27DB-BD31-4B8C-83A1-F6EECF244321}">
                <p14:modId xmlns:p14="http://schemas.microsoft.com/office/powerpoint/2010/main" val="3393459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5F927675-C3D6-DC2C-97E1-706A7681DE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1074060-506C-5877-9433-5ACE07430FDF}"/>
              </a:ext>
            </a:extLst>
          </p:cNvPr>
          <p:cNvSpPr>
            <a:spLocks noGrp="1"/>
          </p:cNvSpPr>
          <p:nvPr>
            <p:ph type="title"/>
          </p:nvPr>
        </p:nvSpPr>
        <p:spPr>
          <a:xfrm>
            <a:off x="725241" y="365126"/>
            <a:ext cx="10515600" cy="779462"/>
          </a:xfrm>
        </p:spPr>
        <p:txBody>
          <a:bodyPr vert="horz"/>
          <a:lstStyle/>
          <a:p>
            <a:r>
              <a:rPr lang="en-US" dirty="0"/>
              <a:t>Competency 3 - Problem Solving</a:t>
            </a:r>
          </a:p>
        </p:txBody>
      </p:sp>
      <p:sp>
        <p:nvSpPr>
          <p:cNvPr id="99" name="Shape 3">
            <a:extLst>
              <a:ext uri="{FF2B5EF4-FFF2-40B4-BE49-F238E27FC236}">
                <a16:creationId xmlns:a16="http://schemas.microsoft.com/office/drawing/2014/main" id="{F8887565-A633-9E53-1024-38E81D444D16}"/>
              </a:ext>
            </a:extLst>
          </p:cNvPr>
          <p:cNvSpPr>
            <a:spLocks/>
          </p:cNvSpPr>
          <p:nvPr/>
        </p:nvSpPr>
        <p:spPr>
          <a:xfrm>
            <a:off x="958994" y="1465915"/>
            <a:ext cx="144611" cy="555126"/>
          </a:xfrm>
          <a:prstGeom prst="roundRect">
            <a:avLst>
              <a:gd name="adj" fmla="val 15001"/>
            </a:avLst>
          </a:prstGeom>
          <a:solidFill>
            <a:srgbClr val="F3E7D4"/>
          </a:solidFill>
          <a:ln/>
        </p:spPr>
        <p:txBody>
          <a:bodyPr/>
          <a:lstStyle/>
          <a:p>
            <a:pPr defTabSz="761970"/>
            <a:endParaRPr lang="en-AE" sz="1600">
              <a:solidFill>
                <a:prstClr val="black"/>
              </a:solidFill>
              <a:latin typeface="Quicksand" panose="020B0604020202020204"/>
            </a:endParaRPr>
          </a:p>
        </p:txBody>
      </p:sp>
      <p:sp>
        <p:nvSpPr>
          <p:cNvPr id="100" name="Shape 4">
            <a:extLst>
              <a:ext uri="{FF2B5EF4-FFF2-40B4-BE49-F238E27FC236}">
                <a16:creationId xmlns:a16="http://schemas.microsoft.com/office/drawing/2014/main" id="{D1436C8E-9810-7749-33DC-E7DF235171B0}"/>
              </a:ext>
            </a:extLst>
          </p:cNvPr>
          <p:cNvSpPr/>
          <p:nvPr/>
        </p:nvSpPr>
        <p:spPr>
          <a:xfrm>
            <a:off x="826438" y="1378900"/>
            <a:ext cx="397669" cy="397668"/>
          </a:xfrm>
          <a:prstGeom prst="roundRect">
            <a:avLst>
              <a:gd name="adj" fmla="val 95808"/>
            </a:avLst>
          </a:prstGeom>
          <a:solidFill>
            <a:srgbClr val="F3E7D4"/>
          </a:solidFill>
          <a:ln/>
        </p:spPr>
        <p:txBody>
          <a:bodyPr/>
          <a:lstStyle/>
          <a:p>
            <a:pPr defTabSz="761970"/>
            <a:endParaRPr lang="en-AE" sz="1600">
              <a:solidFill>
                <a:prstClr val="black"/>
              </a:solidFill>
              <a:latin typeface="Quicksand" panose="020B0604020202020204"/>
            </a:endParaRPr>
          </a:p>
        </p:txBody>
      </p:sp>
      <p:pic>
        <p:nvPicPr>
          <p:cNvPr id="101" name="Image 2" descr="preencoded.png">
            <a:extLst>
              <a:ext uri="{FF2B5EF4-FFF2-40B4-BE49-F238E27FC236}">
                <a16:creationId xmlns:a16="http://schemas.microsoft.com/office/drawing/2014/main" id="{4530C5F0-3518-12C9-6BA7-C99F620AB6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5855" y="1478318"/>
            <a:ext cx="198834" cy="198834"/>
          </a:xfrm>
          <a:prstGeom prst="rect">
            <a:avLst/>
          </a:prstGeom>
        </p:spPr>
      </p:pic>
      <p:sp>
        <p:nvSpPr>
          <p:cNvPr id="102" name="Text 5">
            <a:extLst>
              <a:ext uri="{FF2B5EF4-FFF2-40B4-BE49-F238E27FC236}">
                <a16:creationId xmlns:a16="http://schemas.microsoft.com/office/drawing/2014/main" id="{0DA1A013-5483-9ED3-846D-9B63A7EA3AE1}"/>
              </a:ext>
            </a:extLst>
          </p:cNvPr>
          <p:cNvSpPr/>
          <p:nvPr/>
        </p:nvSpPr>
        <p:spPr>
          <a:xfrm>
            <a:off x="1356662" y="1399636"/>
            <a:ext cx="1803995" cy="194965"/>
          </a:xfrm>
          <a:prstGeom prst="rect">
            <a:avLst/>
          </a:prstGeom>
          <a:noFill/>
          <a:ln/>
        </p:spPr>
        <p:txBody>
          <a:bodyPr wrap="none" lIns="0" tIns="0" rIns="0" bIns="0" rtlCol="0" anchor="t"/>
          <a:lstStyle/>
          <a:p>
            <a:pPr defTabSz="761970">
              <a:lnSpc>
                <a:spcPts val="1500"/>
              </a:lnSpc>
            </a:pPr>
            <a:r>
              <a:rPr lang="en-US" sz="1600" b="1" dirty="0">
                <a:solidFill>
                  <a:srgbClr val="3A3630"/>
                </a:solidFill>
                <a:latin typeface="Quicksand" panose="020B0604020202020204"/>
                <a:ea typeface="Lora" pitchFamily="34" charset="-122"/>
                <a:cs typeface="Lora" pitchFamily="34" charset="-120"/>
              </a:rPr>
              <a:t>Describe Analytical Skills</a:t>
            </a:r>
            <a:endParaRPr lang="en-US" sz="1600" b="1" dirty="0">
              <a:solidFill>
                <a:prstClr val="black"/>
              </a:solidFill>
              <a:latin typeface="Quicksand" panose="020B0604020202020204"/>
            </a:endParaRPr>
          </a:p>
        </p:txBody>
      </p:sp>
      <p:sp>
        <p:nvSpPr>
          <p:cNvPr id="103" name="Text 6">
            <a:extLst>
              <a:ext uri="{FF2B5EF4-FFF2-40B4-BE49-F238E27FC236}">
                <a16:creationId xmlns:a16="http://schemas.microsoft.com/office/drawing/2014/main" id="{33B0C17C-B27F-72D1-F0B0-36DE8275C10A}"/>
              </a:ext>
            </a:extLst>
          </p:cNvPr>
          <p:cNvSpPr/>
          <p:nvPr/>
        </p:nvSpPr>
        <p:spPr>
          <a:xfrm>
            <a:off x="1356662" y="1674076"/>
            <a:ext cx="9884178" cy="424061"/>
          </a:xfrm>
          <a:prstGeom prst="rect">
            <a:avLst/>
          </a:prstGeom>
          <a:noFill/>
          <a:ln/>
        </p:spPr>
        <p:txBody>
          <a:bodyPr wrap="square" lIns="0" tIns="0" rIns="0" bIns="0" rtlCol="0" anchor="t"/>
          <a:lstStyle/>
          <a:p>
            <a:pPr defTabSz="761970">
              <a:lnSpc>
                <a:spcPts val="1667"/>
              </a:lnSpc>
            </a:pPr>
            <a:r>
              <a:rPr lang="en-US" sz="1400" i="1" dirty="0">
                <a:solidFill>
                  <a:srgbClr val="3A3630"/>
                </a:solidFill>
                <a:latin typeface="Quicksand" panose="020B0604020202020204"/>
                <a:ea typeface="Source Sans 3" pitchFamily="34" charset="-122"/>
                <a:cs typeface="Source Sans 3" pitchFamily="34" charset="-120"/>
              </a:rPr>
              <a:t>Explain situations where you identified a problem, analyzed it, and developed a solution. Focus on your approach and methods used.</a:t>
            </a:r>
            <a:endParaRPr lang="en-US" sz="1400" i="1" dirty="0">
              <a:solidFill>
                <a:prstClr val="black"/>
              </a:solidFill>
              <a:latin typeface="Quicksand" panose="020B0604020202020204"/>
            </a:endParaRPr>
          </a:p>
        </p:txBody>
      </p:sp>
      <p:sp>
        <p:nvSpPr>
          <p:cNvPr id="104" name="Shape 7">
            <a:extLst>
              <a:ext uri="{FF2B5EF4-FFF2-40B4-BE49-F238E27FC236}">
                <a16:creationId xmlns:a16="http://schemas.microsoft.com/office/drawing/2014/main" id="{0F29687C-0B4C-822E-3AC6-AF62EEC4F3F3}"/>
              </a:ext>
            </a:extLst>
          </p:cNvPr>
          <p:cNvSpPr>
            <a:spLocks/>
          </p:cNvSpPr>
          <p:nvPr/>
        </p:nvSpPr>
        <p:spPr>
          <a:xfrm>
            <a:off x="1157828" y="2562084"/>
            <a:ext cx="144611" cy="555126"/>
          </a:xfrm>
          <a:prstGeom prst="roundRect">
            <a:avLst>
              <a:gd name="adj" fmla="val 15001"/>
            </a:avLst>
          </a:prstGeom>
          <a:solidFill>
            <a:srgbClr val="F3E7D4"/>
          </a:solidFill>
          <a:ln/>
        </p:spPr>
        <p:txBody>
          <a:bodyPr/>
          <a:lstStyle/>
          <a:p>
            <a:pPr defTabSz="761970"/>
            <a:endParaRPr lang="en-AE" sz="1600">
              <a:solidFill>
                <a:prstClr val="black"/>
              </a:solidFill>
              <a:latin typeface="Quicksand" panose="020B0604020202020204"/>
            </a:endParaRPr>
          </a:p>
        </p:txBody>
      </p:sp>
      <p:sp>
        <p:nvSpPr>
          <p:cNvPr id="105" name="Shape 8">
            <a:extLst>
              <a:ext uri="{FF2B5EF4-FFF2-40B4-BE49-F238E27FC236}">
                <a16:creationId xmlns:a16="http://schemas.microsoft.com/office/drawing/2014/main" id="{20F51227-EE41-5F25-E3B7-FC558E490B21}"/>
              </a:ext>
            </a:extLst>
          </p:cNvPr>
          <p:cNvSpPr/>
          <p:nvPr/>
        </p:nvSpPr>
        <p:spPr>
          <a:xfrm>
            <a:off x="1025272" y="2475069"/>
            <a:ext cx="397669" cy="397668"/>
          </a:xfrm>
          <a:prstGeom prst="roundRect">
            <a:avLst>
              <a:gd name="adj" fmla="val 95808"/>
            </a:avLst>
          </a:prstGeom>
          <a:solidFill>
            <a:srgbClr val="F3E7D4"/>
          </a:solidFill>
          <a:ln/>
        </p:spPr>
        <p:txBody>
          <a:bodyPr/>
          <a:lstStyle/>
          <a:p>
            <a:pPr defTabSz="761970"/>
            <a:endParaRPr lang="en-AE" sz="1600">
              <a:solidFill>
                <a:prstClr val="black"/>
              </a:solidFill>
              <a:latin typeface="Quicksand" panose="020B0604020202020204"/>
            </a:endParaRPr>
          </a:p>
        </p:txBody>
      </p:sp>
      <p:pic>
        <p:nvPicPr>
          <p:cNvPr id="106" name="Image 3" descr="preencoded.png">
            <a:extLst>
              <a:ext uri="{FF2B5EF4-FFF2-40B4-BE49-F238E27FC236}">
                <a16:creationId xmlns:a16="http://schemas.microsoft.com/office/drawing/2014/main" id="{A443ED12-898D-B131-5CFC-A4DE9EC250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4689" y="2574486"/>
            <a:ext cx="198834" cy="198834"/>
          </a:xfrm>
          <a:prstGeom prst="rect">
            <a:avLst/>
          </a:prstGeom>
        </p:spPr>
      </p:pic>
      <p:sp>
        <p:nvSpPr>
          <p:cNvPr id="107" name="Text 9">
            <a:extLst>
              <a:ext uri="{FF2B5EF4-FFF2-40B4-BE49-F238E27FC236}">
                <a16:creationId xmlns:a16="http://schemas.microsoft.com/office/drawing/2014/main" id="{000B75E7-8183-F02B-FC96-7DB461994093}"/>
              </a:ext>
            </a:extLst>
          </p:cNvPr>
          <p:cNvSpPr/>
          <p:nvPr/>
        </p:nvSpPr>
        <p:spPr>
          <a:xfrm>
            <a:off x="1555497" y="2495805"/>
            <a:ext cx="1559619" cy="194965"/>
          </a:xfrm>
          <a:prstGeom prst="rect">
            <a:avLst/>
          </a:prstGeom>
          <a:noFill/>
          <a:ln/>
        </p:spPr>
        <p:txBody>
          <a:bodyPr wrap="none" lIns="0" tIns="0" rIns="0" bIns="0" rtlCol="0" anchor="t"/>
          <a:lstStyle/>
          <a:p>
            <a:pPr defTabSz="761970">
              <a:lnSpc>
                <a:spcPts val="1500"/>
              </a:lnSpc>
            </a:pPr>
            <a:r>
              <a:rPr lang="en-US" sz="1600" b="1" dirty="0">
                <a:solidFill>
                  <a:srgbClr val="3A3630"/>
                </a:solidFill>
                <a:latin typeface="Quicksand" panose="020B0604020202020204"/>
                <a:ea typeface="Lora" pitchFamily="34" charset="-122"/>
                <a:cs typeface="Lora" pitchFamily="34" charset="-120"/>
              </a:rPr>
              <a:t>Highlight Creativity</a:t>
            </a:r>
            <a:endParaRPr lang="en-US" sz="1600" b="1" dirty="0">
              <a:solidFill>
                <a:prstClr val="black"/>
              </a:solidFill>
              <a:latin typeface="Quicksand" panose="020B0604020202020204"/>
            </a:endParaRPr>
          </a:p>
        </p:txBody>
      </p:sp>
      <p:sp>
        <p:nvSpPr>
          <p:cNvPr id="108" name="Text 10">
            <a:extLst>
              <a:ext uri="{FF2B5EF4-FFF2-40B4-BE49-F238E27FC236}">
                <a16:creationId xmlns:a16="http://schemas.microsoft.com/office/drawing/2014/main" id="{09859446-3C2E-BDA7-DC94-8A0085D01230}"/>
              </a:ext>
            </a:extLst>
          </p:cNvPr>
          <p:cNvSpPr/>
          <p:nvPr/>
        </p:nvSpPr>
        <p:spPr>
          <a:xfrm>
            <a:off x="1555497" y="2770245"/>
            <a:ext cx="5830491" cy="212031"/>
          </a:xfrm>
          <a:prstGeom prst="rect">
            <a:avLst/>
          </a:prstGeom>
          <a:noFill/>
          <a:ln/>
        </p:spPr>
        <p:txBody>
          <a:bodyPr wrap="none" lIns="0" tIns="0" rIns="0" bIns="0" rtlCol="0" anchor="t"/>
          <a:lstStyle/>
          <a:p>
            <a:pPr defTabSz="761970">
              <a:lnSpc>
                <a:spcPts val="1667"/>
              </a:lnSpc>
            </a:pPr>
            <a:r>
              <a:rPr lang="en-US" sz="1400" i="1" dirty="0">
                <a:solidFill>
                  <a:srgbClr val="3A3630"/>
                </a:solidFill>
                <a:latin typeface="Quicksand" panose="020B0604020202020204"/>
                <a:ea typeface="Source Sans 3" pitchFamily="34" charset="-122"/>
                <a:cs typeface="Source Sans 3" pitchFamily="34" charset="-120"/>
              </a:rPr>
              <a:t>Provide examples of innovative solutions you devised to overcome challenges or improve processes.</a:t>
            </a:r>
            <a:endParaRPr lang="en-US" sz="1400" i="1" dirty="0">
              <a:solidFill>
                <a:prstClr val="black"/>
              </a:solidFill>
              <a:latin typeface="Quicksand" panose="020B0604020202020204"/>
            </a:endParaRPr>
          </a:p>
        </p:txBody>
      </p:sp>
      <p:sp>
        <p:nvSpPr>
          <p:cNvPr id="109" name="Shape 11">
            <a:extLst>
              <a:ext uri="{FF2B5EF4-FFF2-40B4-BE49-F238E27FC236}">
                <a16:creationId xmlns:a16="http://schemas.microsoft.com/office/drawing/2014/main" id="{FF399FF5-E3D5-515A-FCAB-81566D422C3B}"/>
              </a:ext>
            </a:extLst>
          </p:cNvPr>
          <p:cNvSpPr>
            <a:spLocks/>
          </p:cNvSpPr>
          <p:nvPr/>
        </p:nvSpPr>
        <p:spPr>
          <a:xfrm>
            <a:off x="1356662" y="3489979"/>
            <a:ext cx="144611" cy="555126"/>
          </a:xfrm>
          <a:prstGeom prst="roundRect">
            <a:avLst>
              <a:gd name="adj" fmla="val 15001"/>
            </a:avLst>
          </a:prstGeom>
          <a:solidFill>
            <a:srgbClr val="F3E7D4"/>
          </a:solidFill>
          <a:ln/>
        </p:spPr>
        <p:txBody>
          <a:bodyPr/>
          <a:lstStyle/>
          <a:p>
            <a:pPr defTabSz="761970"/>
            <a:endParaRPr lang="en-AE" sz="1600">
              <a:solidFill>
                <a:prstClr val="black"/>
              </a:solidFill>
              <a:latin typeface="Quicksand" panose="020B0604020202020204"/>
            </a:endParaRPr>
          </a:p>
        </p:txBody>
      </p:sp>
      <p:sp>
        <p:nvSpPr>
          <p:cNvPr id="110" name="Shape 12">
            <a:extLst>
              <a:ext uri="{FF2B5EF4-FFF2-40B4-BE49-F238E27FC236}">
                <a16:creationId xmlns:a16="http://schemas.microsoft.com/office/drawing/2014/main" id="{3D10083F-6323-F527-094B-3D0CB3747E10}"/>
              </a:ext>
            </a:extLst>
          </p:cNvPr>
          <p:cNvSpPr/>
          <p:nvPr/>
        </p:nvSpPr>
        <p:spPr>
          <a:xfrm>
            <a:off x="1224107" y="3402962"/>
            <a:ext cx="397669" cy="397668"/>
          </a:xfrm>
          <a:prstGeom prst="roundRect">
            <a:avLst>
              <a:gd name="adj" fmla="val 95808"/>
            </a:avLst>
          </a:prstGeom>
          <a:solidFill>
            <a:srgbClr val="F3E7D4"/>
          </a:solidFill>
          <a:ln/>
        </p:spPr>
        <p:txBody>
          <a:bodyPr/>
          <a:lstStyle/>
          <a:p>
            <a:pPr defTabSz="761970"/>
            <a:endParaRPr lang="en-AE" sz="1600">
              <a:solidFill>
                <a:prstClr val="black"/>
              </a:solidFill>
              <a:latin typeface="Quicksand" panose="020B0604020202020204"/>
            </a:endParaRPr>
          </a:p>
        </p:txBody>
      </p:sp>
      <p:pic>
        <p:nvPicPr>
          <p:cNvPr id="111" name="Image 4" descr="preencoded.png">
            <a:extLst>
              <a:ext uri="{FF2B5EF4-FFF2-40B4-BE49-F238E27FC236}">
                <a16:creationId xmlns:a16="http://schemas.microsoft.com/office/drawing/2014/main" id="{DC619215-1A6E-CAA2-CC5C-77D9FBB1B9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23523" y="3502380"/>
            <a:ext cx="198834" cy="198834"/>
          </a:xfrm>
          <a:prstGeom prst="rect">
            <a:avLst/>
          </a:prstGeom>
        </p:spPr>
      </p:pic>
      <p:sp>
        <p:nvSpPr>
          <p:cNvPr id="112" name="Text 13">
            <a:extLst>
              <a:ext uri="{FF2B5EF4-FFF2-40B4-BE49-F238E27FC236}">
                <a16:creationId xmlns:a16="http://schemas.microsoft.com/office/drawing/2014/main" id="{848BBD26-EEA0-6043-DF6F-1207A575650A}"/>
              </a:ext>
            </a:extLst>
          </p:cNvPr>
          <p:cNvSpPr/>
          <p:nvPr/>
        </p:nvSpPr>
        <p:spPr>
          <a:xfrm>
            <a:off x="1754331" y="3423699"/>
            <a:ext cx="1559619" cy="194965"/>
          </a:xfrm>
          <a:prstGeom prst="rect">
            <a:avLst/>
          </a:prstGeom>
          <a:noFill/>
          <a:ln/>
        </p:spPr>
        <p:txBody>
          <a:bodyPr wrap="none" lIns="0" tIns="0" rIns="0" bIns="0" rtlCol="0" anchor="t"/>
          <a:lstStyle/>
          <a:p>
            <a:pPr defTabSz="761970">
              <a:lnSpc>
                <a:spcPts val="1500"/>
              </a:lnSpc>
            </a:pPr>
            <a:r>
              <a:rPr lang="en-US" sz="1600" b="1" dirty="0">
                <a:solidFill>
                  <a:srgbClr val="3A3630"/>
                </a:solidFill>
                <a:latin typeface="Quicksand" panose="020B0604020202020204"/>
                <a:ea typeface="Lora" pitchFamily="34" charset="-122"/>
                <a:cs typeface="Lora" pitchFamily="34" charset="-120"/>
              </a:rPr>
              <a:t>Demonstrate Results</a:t>
            </a:r>
            <a:endParaRPr lang="en-US" sz="1600" b="1" dirty="0">
              <a:solidFill>
                <a:prstClr val="black"/>
              </a:solidFill>
              <a:latin typeface="Quicksand" panose="020B0604020202020204"/>
            </a:endParaRPr>
          </a:p>
        </p:txBody>
      </p:sp>
      <p:sp>
        <p:nvSpPr>
          <p:cNvPr id="113" name="Text 14">
            <a:extLst>
              <a:ext uri="{FF2B5EF4-FFF2-40B4-BE49-F238E27FC236}">
                <a16:creationId xmlns:a16="http://schemas.microsoft.com/office/drawing/2014/main" id="{56E1A331-158F-00FB-36C5-6E15A25C0251}"/>
              </a:ext>
            </a:extLst>
          </p:cNvPr>
          <p:cNvSpPr/>
          <p:nvPr/>
        </p:nvSpPr>
        <p:spPr>
          <a:xfrm>
            <a:off x="1754330" y="3698138"/>
            <a:ext cx="9486510" cy="424061"/>
          </a:xfrm>
          <a:prstGeom prst="rect">
            <a:avLst/>
          </a:prstGeom>
          <a:noFill/>
          <a:ln/>
        </p:spPr>
        <p:txBody>
          <a:bodyPr wrap="square" lIns="0" tIns="0" rIns="0" bIns="0" rtlCol="0" anchor="t"/>
          <a:lstStyle/>
          <a:p>
            <a:pPr defTabSz="761970">
              <a:lnSpc>
                <a:spcPts val="1667"/>
              </a:lnSpc>
            </a:pPr>
            <a:r>
              <a:rPr lang="en-US" sz="1400" i="1" dirty="0">
                <a:solidFill>
                  <a:srgbClr val="3A3630"/>
                </a:solidFill>
                <a:latin typeface="Quicksand" panose="020B0604020202020204"/>
                <a:ea typeface="Source Sans 3" pitchFamily="34" charset="-122"/>
                <a:cs typeface="Source Sans 3" pitchFamily="34" charset="-120"/>
              </a:rPr>
              <a:t>Emphasize the outcomes of your problem-solving efforts, including improvements or efficiencies gained.</a:t>
            </a:r>
            <a:endParaRPr lang="en-US" sz="1400" i="1" dirty="0">
              <a:solidFill>
                <a:prstClr val="black"/>
              </a:solidFill>
              <a:latin typeface="Quicksand" panose="020B0604020202020204"/>
            </a:endParaRPr>
          </a:p>
        </p:txBody>
      </p:sp>
      <p:sp>
        <p:nvSpPr>
          <p:cNvPr id="5" name="Text 9">
            <a:extLst>
              <a:ext uri="{FF2B5EF4-FFF2-40B4-BE49-F238E27FC236}">
                <a16:creationId xmlns:a16="http://schemas.microsoft.com/office/drawing/2014/main" id="{A3CF09A6-EAFF-DF43-AA17-A21A83DEBC6A}"/>
              </a:ext>
            </a:extLst>
          </p:cNvPr>
          <p:cNvSpPr/>
          <p:nvPr/>
        </p:nvSpPr>
        <p:spPr>
          <a:xfrm>
            <a:off x="698104" y="4051399"/>
            <a:ext cx="10795793" cy="558403"/>
          </a:xfrm>
          <a:prstGeom prst="rect">
            <a:avLst/>
          </a:prstGeom>
          <a:noFill/>
          <a:ln/>
        </p:spPr>
        <p:txBody>
          <a:bodyPr wrap="square" lIns="0" tIns="0" rIns="0" bIns="0" rtlCol="0" anchor="ctr"/>
          <a:lstStyle/>
          <a:p>
            <a:pPr defTabSz="761970">
              <a:lnSpc>
                <a:spcPts val="1667"/>
              </a:lnSpc>
            </a:pPr>
            <a:r>
              <a:rPr lang="en-US" sz="1600" b="1" dirty="0">
                <a:solidFill>
                  <a:srgbClr val="3A3630"/>
                </a:solidFill>
                <a:latin typeface="Quicksand"/>
                <a:ea typeface="Source Sans 3" pitchFamily="34" charset="-122"/>
                <a:cs typeface="Source Sans 3" pitchFamily="34" charset="-120"/>
              </a:rPr>
              <a:t>Definition:</a:t>
            </a:r>
            <a:r>
              <a:rPr lang="en-US" sz="1600" dirty="0">
                <a:solidFill>
                  <a:srgbClr val="3A3630"/>
                </a:solidFill>
                <a:latin typeface="Quicksand" panose="020B0604020202020204"/>
                <a:ea typeface="Source Sans 3" pitchFamily="34" charset="-122"/>
                <a:cs typeface="Source Sans 3" pitchFamily="34" charset="-120"/>
              </a:rPr>
              <a:t> Problem-solving involves analyzing complex issues, developing creative solutions, and implementing effective strategies. It requires analytical thinking and adaptability.</a:t>
            </a:r>
            <a:endParaRPr lang="en-US" sz="1600" dirty="0">
              <a:solidFill>
                <a:prstClr val="black"/>
              </a:solidFill>
              <a:latin typeface="Quicksand" panose="020B0604020202020204"/>
            </a:endParaRPr>
          </a:p>
        </p:txBody>
      </p:sp>
      <p:sp>
        <p:nvSpPr>
          <p:cNvPr id="6" name="Shape 11">
            <a:extLst>
              <a:ext uri="{FF2B5EF4-FFF2-40B4-BE49-F238E27FC236}">
                <a16:creationId xmlns:a16="http://schemas.microsoft.com/office/drawing/2014/main" id="{5FFDEA27-F7F4-70D9-3748-2C14C66E2561}"/>
              </a:ext>
            </a:extLst>
          </p:cNvPr>
          <p:cNvSpPr/>
          <p:nvPr/>
        </p:nvSpPr>
        <p:spPr>
          <a:xfrm>
            <a:off x="698103" y="4806157"/>
            <a:ext cx="19050" cy="1230313"/>
          </a:xfrm>
          <a:prstGeom prst="rect">
            <a:avLst/>
          </a:prstGeom>
          <a:solidFill>
            <a:srgbClr val="38512F"/>
          </a:solidFill>
          <a:ln/>
        </p:spPr>
        <p:txBody>
          <a:bodyPr/>
          <a:lstStyle/>
          <a:p>
            <a:pPr defTabSz="761970"/>
            <a:endParaRPr lang="en-AE" sz="1500">
              <a:solidFill>
                <a:prstClr val="black"/>
              </a:solidFill>
              <a:latin typeface="Calibri" panose="020F0502020204030204"/>
            </a:endParaRPr>
          </a:p>
        </p:txBody>
      </p:sp>
      <p:sp>
        <p:nvSpPr>
          <p:cNvPr id="7" name="Text 10">
            <a:extLst>
              <a:ext uri="{FF2B5EF4-FFF2-40B4-BE49-F238E27FC236}">
                <a16:creationId xmlns:a16="http://schemas.microsoft.com/office/drawing/2014/main" id="{A7999093-5E70-F993-1D82-3B5AF2043FE3}"/>
              </a:ext>
            </a:extLst>
          </p:cNvPr>
          <p:cNvSpPr/>
          <p:nvPr/>
        </p:nvSpPr>
        <p:spPr>
          <a:xfrm>
            <a:off x="959843" y="4806158"/>
            <a:ext cx="10534055" cy="1230312"/>
          </a:xfrm>
          <a:prstGeom prst="rect">
            <a:avLst/>
          </a:prstGeom>
          <a:noFill/>
          <a:ln/>
        </p:spPr>
        <p:txBody>
          <a:bodyPr wrap="square" lIns="0" tIns="0" rIns="0" bIns="0" rtlCol="0" anchor="ctr"/>
          <a:lstStyle/>
          <a:p>
            <a:pPr defTabSz="761970">
              <a:lnSpc>
                <a:spcPts val="1667"/>
              </a:lnSpc>
            </a:pPr>
            <a:r>
              <a:rPr lang="en-US" sz="1600" b="1" dirty="0">
                <a:solidFill>
                  <a:srgbClr val="3A3630"/>
                </a:solidFill>
                <a:latin typeface="Quicksand"/>
                <a:ea typeface="Source Sans 3" pitchFamily="34" charset="-122"/>
                <a:cs typeface="Source Sans 3" pitchFamily="34" charset="-120"/>
              </a:rPr>
              <a:t>Example Response:</a:t>
            </a:r>
            <a:r>
              <a:rPr lang="en-US" sz="1600" dirty="0">
                <a:solidFill>
                  <a:srgbClr val="3A3630"/>
                </a:solidFill>
                <a:latin typeface="Quicksand" panose="020B0604020202020204"/>
                <a:ea typeface="Source Sans 3" pitchFamily="34" charset="-122"/>
                <a:cs typeface="Source Sans 3" pitchFamily="34" charset="-120"/>
              </a:rPr>
              <a:t> "Faced with a declining customer retention rate, I led an analysis of customer feedback and identified key pain points. By implementing a new loyalty program and enhancing our customer service training, we increased retention rates by 15% within six months."</a:t>
            </a:r>
            <a:endParaRPr lang="en-US" sz="1600" dirty="0">
              <a:solidFill>
                <a:prstClr val="black"/>
              </a:solidFill>
              <a:latin typeface="Quicksand" panose="020B0604020202020204"/>
            </a:endParaRPr>
          </a:p>
        </p:txBody>
      </p:sp>
    </p:spTree>
    <p:extLst>
      <p:ext uri="{BB962C8B-B14F-4D97-AF65-F5344CB8AC3E}">
        <p14:creationId xmlns:p14="http://schemas.microsoft.com/office/powerpoint/2010/main" val="1875497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ACFE2-0EBE-5DF6-B541-5A557EB60C42}"/>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9F0F36F-4BAD-31AB-A2DD-7E719AE8667C}"/>
              </a:ext>
            </a:extLst>
          </p:cNvPr>
          <p:cNvGraphicFramePr>
            <a:graphicFrameLocks noChangeAspect="1"/>
          </p:cNvGraphicFramePr>
          <p:nvPr>
            <p:custDataLst>
              <p:tags r:id="rId1"/>
            </p:custDataLst>
            <p:extLst>
              <p:ext uri="{D42A27DB-BD31-4B8C-83A1-F6EECF244321}">
                <p14:modId xmlns:p14="http://schemas.microsoft.com/office/powerpoint/2010/main" val="3878218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39F0F36F-4BAD-31AB-A2DD-7E719AE866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52EA406-E2BC-684F-0ED4-1B9010214647}"/>
              </a:ext>
            </a:extLst>
          </p:cNvPr>
          <p:cNvSpPr>
            <a:spLocks noGrp="1"/>
          </p:cNvSpPr>
          <p:nvPr>
            <p:ph type="title"/>
          </p:nvPr>
        </p:nvSpPr>
        <p:spPr>
          <a:xfrm>
            <a:off x="725241" y="365126"/>
            <a:ext cx="10515600" cy="779462"/>
          </a:xfrm>
        </p:spPr>
        <p:txBody>
          <a:bodyPr vert="horz"/>
          <a:lstStyle/>
          <a:p>
            <a:r>
              <a:rPr lang="en-US" dirty="0"/>
              <a:t>Competency 4 - Communication</a:t>
            </a:r>
          </a:p>
        </p:txBody>
      </p:sp>
      <p:sp>
        <p:nvSpPr>
          <p:cNvPr id="86" name="Text 4">
            <a:extLst>
              <a:ext uri="{FF2B5EF4-FFF2-40B4-BE49-F238E27FC236}">
                <a16:creationId xmlns:a16="http://schemas.microsoft.com/office/drawing/2014/main" id="{6731DE25-642F-40BF-AA22-08B36F2E4020}"/>
              </a:ext>
            </a:extLst>
          </p:cNvPr>
          <p:cNvSpPr/>
          <p:nvPr/>
        </p:nvSpPr>
        <p:spPr>
          <a:xfrm>
            <a:off x="768785" y="2017570"/>
            <a:ext cx="4527041" cy="2069603"/>
          </a:xfrm>
          <a:prstGeom prst="rect">
            <a:avLst/>
          </a:prstGeom>
          <a:noFill/>
          <a:ln/>
        </p:spPr>
        <p:txBody>
          <a:bodyPr wrap="square" lIns="0" tIns="0" rIns="0" bIns="0" rtlCol="0" anchor="t"/>
          <a:lstStyle/>
          <a:p>
            <a:pPr defTabSz="761970">
              <a:lnSpc>
                <a:spcPts val="2083"/>
              </a:lnSpc>
            </a:pPr>
            <a:r>
              <a:rPr lang="en-US" sz="1600" dirty="0">
                <a:solidFill>
                  <a:srgbClr val="3A3630"/>
                </a:solidFill>
                <a:latin typeface="Quicksand" panose="020B0604020202020204"/>
                <a:ea typeface="Source Sans 3" pitchFamily="34" charset="-122"/>
                <a:cs typeface="Source Sans 3" pitchFamily="34" charset="-120"/>
              </a:rPr>
              <a:t>Effective communication involves conveying information clearly and persuasively, both verbally and in writing.</a:t>
            </a:r>
            <a:endParaRPr lang="en-US" sz="1600" dirty="0">
              <a:solidFill>
                <a:prstClr val="black"/>
              </a:solidFill>
              <a:latin typeface="Quicksand" panose="020B0604020202020204"/>
            </a:endParaRPr>
          </a:p>
        </p:txBody>
      </p:sp>
      <p:grpSp>
        <p:nvGrpSpPr>
          <p:cNvPr id="7" name="Group 6">
            <a:extLst>
              <a:ext uri="{FF2B5EF4-FFF2-40B4-BE49-F238E27FC236}">
                <a16:creationId xmlns:a16="http://schemas.microsoft.com/office/drawing/2014/main" id="{4B6DFA31-E7CA-DC68-5452-321ADF9DD66E}"/>
              </a:ext>
            </a:extLst>
          </p:cNvPr>
          <p:cNvGrpSpPr/>
          <p:nvPr/>
        </p:nvGrpSpPr>
        <p:grpSpPr>
          <a:xfrm>
            <a:off x="6638982" y="2218601"/>
            <a:ext cx="4527041" cy="1868571"/>
            <a:chOff x="768785" y="3173966"/>
            <a:chExt cx="5229126" cy="913208"/>
          </a:xfrm>
        </p:grpSpPr>
        <p:sp>
          <p:nvSpPr>
            <p:cNvPr id="88" name="Text 6">
              <a:extLst>
                <a:ext uri="{FF2B5EF4-FFF2-40B4-BE49-F238E27FC236}">
                  <a16:creationId xmlns:a16="http://schemas.microsoft.com/office/drawing/2014/main" id="{076260E1-D9F8-C81D-4F54-B6E23B564958}"/>
                </a:ext>
              </a:extLst>
            </p:cNvPr>
            <p:cNvSpPr/>
            <p:nvPr/>
          </p:nvSpPr>
          <p:spPr>
            <a:xfrm>
              <a:off x="768785" y="3173966"/>
              <a:ext cx="5229126" cy="265708"/>
            </a:xfrm>
            <a:prstGeom prst="roundRect">
              <a:avLst/>
            </a:prstGeom>
            <a:solidFill>
              <a:srgbClr val="FEF5E7"/>
            </a:solidFill>
            <a:ln/>
            <a:effectLst>
              <a:outerShdw blurRad="50800" dist="38100" dir="5400000" algn="t" rotWithShape="0">
                <a:prstClr val="black">
                  <a:alpha val="40000"/>
                </a:prstClr>
              </a:outerShdw>
            </a:effectLst>
          </p:spPr>
          <p:txBody>
            <a:bodyPr wrap="none" lIns="0" tIns="0" rIns="0" bIns="0" rtlCol="0" anchor="t"/>
            <a:lstStyle/>
            <a:p>
              <a:pPr marL="285739" indent="-285739" defTabSz="761970">
                <a:lnSpc>
                  <a:spcPts val="2083"/>
                </a:lnSpc>
                <a:buSzPct val="100000"/>
                <a:buFontTx/>
                <a:buChar char="•"/>
              </a:pPr>
              <a:r>
                <a:rPr lang="en-US" sz="1600" dirty="0">
                  <a:solidFill>
                    <a:srgbClr val="3A3630"/>
                  </a:solidFill>
                  <a:latin typeface="Quicksand" panose="020B0604020202020204"/>
                  <a:ea typeface="Source Sans 3" pitchFamily="34" charset="-122"/>
                  <a:cs typeface="Source Sans 3" pitchFamily="34" charset="-120"/>
                </a:rPr>
                <a:t>Provide examples of clear communication</a:t>
              </a:r>
              <a:endParaRPr lang="en-US" sz="1600" dirty="0">
                <a:solidFill>
                  <a:prstClr val="black"/>
                </a:solidFill>
                <a:latin typeface="Quicksand" panose="020B0604020202020204"/>
              </a:endParaRPr>
            </a:p>
          </p:txBody>
        </p:sp>
        <p:sp>
          <p:nvSpPr>
            <p:cNvPr id="89" name="Text 7">
              <a:extLst>
                <a:ext uri="{FF2B5EF4-FFF2-40B4-BE49-F238E27FC236}">
                  <a16:creationId xmlns:a16="http://schemas.microsoft.com/office/drawing/2014/main" id="{08518633-855A-89C5-6B1E-3B0EBBB92DFA}"/>
                </a:ext>
              </a:extLst>
            </p:cNvPr>
            <p:cNvSpPr/>
            <p:nvPr/>
          </p:nvSpPr>
          <p:spPr>
            <a:xfrm>
              <a:off x="768785" y="3497716"/>
              <a:ext cx="5229126" cy="265708"/>
            </a:xfrm>
            <a:prstGeom prst="roundRect">
              <a:avLst/>
            </a:prstGeom>
            <a:solidFill>
              <a:srgbClr val="FEF5E7"/>
            </a:solidFill>
            <a:ln/>
            <a:effectLst>
              <a:outerShdw blurRad="50800" dist="38100" dir="5400000" algn="t" rotWithShape="0">
                <a:prstClr val="black">
                  <a:alpha val="40000"/>
                </a:prstClr>
              </a:outerShdw>
            </a:effectLst>
          </p:spPr>
          <p:txBody>
            <a:bodyPr wrap="none" lIns="0" tIns="0" rIns="0" bIns="0" rtlCol="0" anchor="t"/>
            <a:lstStyle/>
            <a:p>
              <a:pPr marL="285739" indent="-285739" defTabSz="761970">
                <a:lnSpc>
                  <a:spcPts val="2083"/>
                </a:lnSpc>
                <a:buSzPct val="100000"/>
                <a:buFontTx/>
                <a:buChar char="•"/>
              </a:pPr>
              <a:r>
                <a:rPr lang="en-US" sz="1600" dirty="0">
                  <a:solidFill>
                    <a:srgbClr val="3A3630"/>
                  </a:solidFill>
                  <a:latin typeface="Quicksand" panose="020B0604020202020204"/>
                  <a:ea typeface="Source Sans 3" pitchFamily="34" charset="-122"/>
                  <a:cs typeface="Source Sans 3" pitchFamily="34" charset="-120"/>
                </a:rPr>
                <a:t>Show adaptability to different audiences</a:t>
              </a:r>
              <a:endParaRPr lang="en-US" sz="1600" dirty="0">
                <a:solidFill>
                  <a:prstClr val="black"/>
                </a:solidFill>
                <a:latin typeface="Quicksand" panose="020B0604020202020204"/>
              </a:endParaRPr>
            </a:p>
          </p:txBody>
        </p:sp>
        <p:sp>
          <p:nvSpPr>
            <p:cNvPr id="90" name="Text 8">
              <a:extLst>
                <a:ext uri="{FF2B5EF4-FFF2-40B4-BE49-F238E27FC236}">
                  <a16:creationId xmlns:a16="http://schemas.microsoft.com/office/drawing/2014/main" id="{623A2CDD-5421-FF06-7010-B98ED5738728}"/>
                </a:ext>
              </a:extLst>
            </p:cNvPr>
            <p:cNvSpPr/>
            <p:nvPr/>
          </p:nvSpPr>
          <p:spPr>
            <a:xfrm>
              <a:off x="768785" y="3821466"/>
              <a:ext cx="5229126" cy="265708"/>
            </a:xfrm>
            <a:prstGeom prst="roundRect">
              <a:avLst/>
            </a:prstGeom>
            <a:solidFill>
              <a:srgbClr val="FEF5E7"/>
            </a:solidFill>
            <a:ln/>
            <a:effectLst>
              <a:outerShdw blurRad="50800" dist="38100" dir="5400000" algn="t" rotWithShape="0">
                <a:prstClr val="black">
                  <a:alpha val="40000"/>
                </a:prstClr>
              </a:outerShdw>
            </a:effectLst>
          </p:spPr>
          <p:txBody>
            <a:bodyPr wrap="none" lIns="0" tIns="0" rIns="0" bIns="0" rtlCol="0" anchor="t"/>
            <a:lstStyle/>
            <a:p>
              <a:pPr marL="285739" indent="-285739" defTabSz="761970">
                <a:lnSpc>
                  <a:spcPts val="2083"/>
                </a:lnSpc>
                <a:buSzPct val="100000"/>
                <a:buFontTx/>
                <a:buChar char="•"/>
              </a:pPr>
              <a:r>
                <a:rPr lang="en-US" sz="1600" dirty="0">
                  <a:solidFill>
                    <a:srgbClr val="3A3630"/>
                  </a:solidFill>
                  <a:latin typeface="Quicksand" panose="020B0604020202020204"/>
                  <a:ea typeface="Source Sans 3" pitchFamily="34" charset="-122"/>
                  <a:cs typeface="Source Sans 3" pitchFamily="34" charset="-120"/>
                </a:rPr>
                <a:t>Highlight impact on outcomes</a:t>
              </a:r>
              <a:endParaRPr lang="en-US" sz="1600" dirty="0">
                <a:solidFill>
                  <a:prstClr val="black"/>
                </a:solidFill>
                <a:latin typeface="Quicksand" panose="020B0604020202020204"/>
              </a:endParaRPr>
            </a:p>
          </p:txBody>
        </p:sp>
      </p:grpSp>
      <p:sp>
        <p:nvSpPr>
          <p:cNvPr id="91" name="Text 9">
            <a:extLst>
              <a:ext uri="{FF2B5EF4-FFF2-40B4-BE49-F238E27FC236}">
                <a16:creationId xmlns:a16="http://schemas.microsoft.com/office/drawing/2014/main" id="{A0AC2901-32FB-EBAB-377B-F95AF3D6F2D6}"/>
              </a:ext>
            </a:extLst>
          </p:cNvPr>
          <p:cNvSpPr/>
          <p:nvPr/>
        </p:nvSpPr>
        <p:spPr>
          <a:xfrm>
            <a:off x="974280" y="4806158"/>
            <a:ext cx="10648941" cy="1191872"/>
          </a:xfrm>
          <a:prstGeom prst="rect">
            <a:avLst/>
          </a:prstGeom>
          <a:noFill/>
          <a:ln/>
        </p:spPr>
        <p:txBody>
          <a:bodyPr wrap="square" lIns="0" tIns="0" rIns="0" bIns="0" rtlCol="0" anchor="ctr"/>
          <a:lstStyle/>
          <a:p>
            <a:pPr defTabSz="761970">
              <a:lnSpc>
                <a:spcPts val="2083"/>
              </a:lnSpc>
            </a:pPr>
            <a:r>
              <a:rPr lang="en-US" sz="1600" b="1" dirty="0">
                <a:solidFill>
                  <a:srgbClr val="3A3630"/>
                </a:solidFill>
                <a:latin typeface="Quicksand" panose="020B0604020202020204"/>
                <a:ea typeface="Source Sans 3" pitchFamily="34" charset="-122"/>
                <a:cs typeface="Source Sans 3" pitchFamily="34" charset="-120"/>
              </a:rPr>
              <a:t>Example Response:</a:t>
            </a:r>
            <a:r>
              <a:rPr lang="en-US" sz="1600" dirty="0">
                <a:solidFill>
                  <a:srgbClr val="3A3630"/>
                </a:solidFill>
                <a:latin typeface="Quicksand" panose="020B0604020202020204"/>
                <a:ea typeface="Source Sans 3" pitchFamily="34" charset="-122"/>
                <a:cs typeface="Source Sans 3" pitchFamily="34" charset="-120"/>
              </a:rPr>
              <a:t> "I regularly presented project updates to senior management, ensuring that complex information was communicated clearly and concisely. By tailoring my presentations to the audience's level of understanding, I successfully conveyed the project's progress and secured additional funding."</a:t>
            </a:r>
            <a:endParaRPr lang="en-US" sz="1600" dirty="0">
              <a:solidFill>
                <a:prstClr val="black"/>
              </a:solidFill>
              <a:latin typeface="Quicksand" panose="020B0604020202020204"/>
            </a:endParaRPr>
          </a:p>
        </p:txBody>
      </p:sp>
      <p:sp>
        <p:nvSpPr>
          <p:cNvPr id="5" name="Shape 24">
            <a:extLst>
              <a:ext uri="{FF2B5EF4-FFF2-40B4-BE49-F238E27FC236}">
                <a16:creationId xmlns:a16="http://schemas.microsoft.com/office/drawing/2014/main" id="{2E76603A-63EF-BA95-DD4A-74A1CEACE02F}"/>
              </a:ext>
            </a:extLst>
          </p:cNvPr>
          <p:cNvSpPr/>
          <p:nvPr/>
        </p:nvSpPr>
        <p:spPr>
          <a:xfrm>
            <a:off x="717153" y="1458686"/>
            <a:ext cx="4527041" cy="445818"/>
          </a:xfrm>
          <a:prstGeom prst="roundRect">
            <a:avLst/>
          </a:prstGeom>
          <a:solidFill>
            <a:srgbClr val="848B63"/>
          </a:solidFill>
          <a:ln>
            <a:solidFill>
              <a:srgbClr val="848B63"/>
            </a:solidFill>
          </a:ln>
        </p:spPr>
        <p:txBody>
          <a:bodyPr anchor="ctr"/>
          <a:lstStyle/>
          <a:p>
            <a:pPr defTabSz="761970">
              <a:lnSpc>
                <a:spcPts val="2417"/>
              </a:lnSpc>
            </a:pPr>
            <a:r>
              <a:rPr lang="en-US" sz="2000" b="1" dirty="0">
                <a:solidFill>
                  <a:schemeClr val="bg1"/>
                </a:solidFill>
                <a:latin typeface="Quicksand"/>
                <a:ea typeface="Lora" pitchFamily="34" charset="-122"/>
                <a:cs typeface="Lora" pitchFamily="34" charset="-120"/>
              </a:rPr>
              <a:t>What It Means</a:t>
            </a:r>
            <a:endParaRPr lang="en-US" sz="2000" b="1" dirty="0">
              <a:solidFill>
                <a:schemeClr val="bg1"/>
              </a:solidFill>
              <a:latin typeface="Quicksand"/>
            </a:endParaRPr>
          </a:p>
        </p:txBody>
      </p:sp>
      <p:sp>
        <p:nvSpPr>
          <p:cNvPr id="6" name="Shape 24">
            <a:extLst>
              <a:ext uri="{FF2B5EF4-FFF2-40B4-BE49-F238E27FC236}">
                <a16:creationId xmlns:a16="http://schemas.microsoft.com/office/drawing/2014/main" id="{55BBF109-4253-9CD1-E944-729DA53EEE9E}"/>
              </a:ext>
            </a:extLst>
          </p:cNvPr>
          <p:cNvSpPr/>
          <p:nvPr/>
        </p:nvSpPr>
        <p:spPr>
          <a:xfrm>
            <a:off x="6638982" y="1458686"/>
            <a:ext cx="4527041" cy="445818"/>
          </a:xfrm>
          <a:prstGeom prst="roundRect">
            <a:avLst/>
          </a:prstGeom>
          <a:solidFill>
            <a:srgbClr val="848B63"/>
          </a:solidFill>
          <a:ln>
            <a:solidFill>
              <a:srgbClr val="848B63"/>
            </a:solidFill>
          </a:ln>
        </p:spPr>
        <p:txBody>
          <a:bodyPr anchor="ctr"/>
          <a:lstStyle/>
          <a:p>
            <a:pPr defTabSz="761970">
              <a:lnSpc>
                <a:spcPts val="2417"/>
              </a:lnSpc>
            </a:pPr>
            <a:r>
              <a:rPr lang="en-US" sz="2000" b="1" dirty="0">
                <a:solidFill>
                  <a:schemeClr val="bg1"/>
                </a:solidFill>
                <a:latin typeface="Quicksand"/>
                <a:ea typeface="Lora" pitchFamily="34" charset="-122"/>
                <a:cs typeface="Lora" pitchFamily="34" charset="-120"/>
              </a:rPr>
              <a:t>How to Showcase</a:t>
            </a:r>
            <a:endParaRPr lang="en-US" sz="2000" b="1" dirty="0">
              <a:solidFill>
                <a:schemeClr val="bg1"/>
              </a:solidFill>
              <a:latin typeface="Quicksand"/>
            </a:endParaRPr>
          </a:p>
        </p:txBody>
      </p:sp>
      <p:sp>
        <p:nvSpPr>
          <p:cNvPr id="8" name="Shape 11">
            <a:extLst>
              <a:ext uri="{FF2B5EF4-FFF2-40B4-BE49-F238E27FC236}">
                <a16:creationId xmlns:a16="http://schemas.microsoft.com/office/drawing/2014/main" id="{0EC93C9E-4BBD-5D06-3331-ADAA8DD9B03A}"/>
              </a:ext>
            </a:extLst>
          </p:cNvPr>
          <p:cNvSpPr/>
          <p:nvPr/>
        </p:nvSpPr>
        <p:spPr>
          <a:xfrm>
            <a:off x="698103" y="4806157"/>
            <a:ext cx="19050" cy="1230313"/>
          </a:xfrm>
          <a:prstGeom prst="rect">
            <a:avLst/>
          </a:prstGeom>
          <a:solidFill>
            <a:srgbClr val="38512F"/>
          </a:solidFill>
          <a:ln/>
        </p:spPr>
        <p:txBody>
          <a:bodyPr/>
          <a:lstStyle/>
          <a:p>
            <a:pPr defTabSz="761970"/>
            <a:endParaRPr lang="en-AE" sz="1500">
              <a:solidFill>
                <a:prstClr val="black"/>
              </a:solidFill>
              <a:latin typeface="Calibri" panose="020F0502020204030204"/>
            </a:endParaRPr>
          </a:p>
        </p:txBody>
      </p:sp>
    </p:spTree>
    <p:extLst>
      <p:ext uri="{BB962C8B-B14F-4D97-AF65-F5344CB8AC3E}">
        <p14:creationId xmlns:p14="http://schemas.microsoft.com/office/powerpoint/2010/main" val="3159265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B06FD-4D95-D9EC-AA72-622CE601DD6A}"/>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19747CC-C880-ADDA-7C94-1CBAF35CDF79}"/>
              </a:ext>
            </a:extLst>
          </p:cNvPr>
          <p:cNvGraphicFramePr>
            <a:graphicFrameLocks noChangeAspect="1"/>
          </p:cNvGraphicFramePr>
          <p:nvPr>
            <p:custDataLst>
              <p:tags r:id="rId1"/>
            </p:custDataLst>
            <p:extLst>
              <p:ext uri="{D42A27DB-BD31-4B8C-83A1-F6EECF244321}">
                <p14:modId xmlns:p14="http://schemas.microsoft.com/office/powerpoint/2010/main" val="38131792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419747CC-C880-ADDA-7C94-1CBAF35CDF7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0775116-54C3-CD97-4374-02EFEF37441A}"/>
              </a:ext>
            </a:extLst>
          </p:cNvPr>
          <p:cNvSpPr>
            <a:spLocks noGrp="1"/>
          </p:cNvSpPr>
          <p:nvPr>
            <p:ph type="title"/>
          </p:nvPr>
        </p:nvSpPr>
        <p:spPr>
          <a:xfrm>
            <a:off x="725241" y="365126"/>
            <a:ext cx="10515600" cy="779462"/>
          </a:xfrm>
        </p:spPr>
        <p:txBody>
          <a:bodyPr vert="horz"/>
          <a:lstStyle/>
          <a:p>
            <a:r>
              <a:rPr lang="en-US" dirty="0"/>
              <a:t>Competency 5 - Strategic Thinking</a:t>
            </a:r>
          </a:p>
        </p:txBody>
      </p:sp>
      <p:sp>
        <p:nvSpPr>
          <p:cNvPr id="61" name="Text 3">
            <a:extLst>
              <a:ext uri="{FF2B5EF4-FFF2-40B4-BE49-F238E27FC236}">
                <a16:creationId xmlns:a16="http://schemas.microsoft.com/office/drawing/2014/main" id="{CECBFB3D-C234-F293-D07A-40F1E75B1EA6}"/>
              </a:ext>
            </a:extLst>
          </p:cNvPr>
          <p:cNvSpPr/>
          <p:nvPr/>
        </p:nvSpPr>
        <p:spPr>
          <a:xfrm>
            <a:off x="2615346" y="1731291"/>
            <a:ext cx="1560596" cy="191617"/>
          </a:xfrm>
          <a:prstGeom prst="rect">
            <a:avLst/>
          </a:prstGeom>
          <a:noFill/>
          <a:ln/>
        </p:spPr>
        <p:txBody>
          <a:bodyPr wrap="none" lIns="0" tIns="0" rIns="0" bIns="0" rtlCol="0" anchor="t"/>
          <a:lstStyle/>
          <a:p>
            <a:pPr algn="r" defTabSz="761970">
              <a:lnSpc>
                <a:spcPts val="1583"/>
              </a:lnSpc>
            </a:pPr>
            <a:r>
              <a:rPr lang="en-US" b="1" dirty="0">
                <a:solidFill>
                  <a:srgbClr val="3A3630"/>
                </a:solidFill>
                <a:latin typeface="Quicksand" panose="020B0604020202020204"/>
                <a:ea typeface="Lora" pitchFamily="34" charset="-122"/>
                <a:cs typeface="Lora" pitchFamily="34" charset="-120"/>
              </a:rPr>
              <a:t>Analyze Situations</a:t>
            </a:r>
            <a:endParaRPr lang="en-US" b="1" dirty="0">
              <a:solidFill>
                <a:prstClr val="black"/>
              </a:solidFill>
              <a:latin typeface="Quicksand" panose="020B0604020202020204"/>
            </a:endParaRPr>
          </a:p>
        </p:txBody>
      </p:sp>
      <p:sp>
        <p:nvSpPr>
          <p:cNvPr id="62" name="Text 4">
            <a:extLst>
              <a:ext uri="{FF2B5EF4-FFF2-40B4-BE49-F238E27FC236}">
                <a16:creationId xmlns:a16="http://schemas.microsoft.com/office/drawing/2014/main" id="{09FA44CE-A97F-019D-DCBF-52B4D816FBFB}"/>
              </a:ext>
            </a:extLst>
          </p:cNvPr>
          <p:cNvSpPr/>
          <p:nvPr/>
        </p:nvSpPr>
        <p:spPr>
          <a:xfrm>
            <a:off x="1441749" y="2001087"/>
            <a:ext cx="2734192" cy="417075"/>
          </a:xfrm>
          <a:prstGeom prst="rect">
            <a:avLst/>
          </a:prstGeom>
          <a:noFill/>
          <a:ln/>
        </p:spPr>
        <p:txBody>
          <a:bodyPr wrap="square" lIns="0" tIns="0" rIns="0" bIns="0" rtlCol="0" anchor="t"/>
          <a:lstStyle/>
          <a:p>
            <a:pPr algn="r" defTabSz="761970">
              <a:lnSpc>
                <a:spcPts val="1708"/>
              </a:lnSpc>
            </a:pPr>
            <a:r>
              <a:rPr lang="en-US" sz="1200" dirty="0">
                <a:solidFill>
                  <a:srgbClr val="3A3630"/>
                </a:solidFill>
                <a:latin typeface="Quicksand" panose="020B0604020202020204"/>
                <a:ea typeface="Source Sans 3" pitchFamily="34" charset="-122"/>
                <a:cs typeface="Source Sans 3" pitchFamily="34" charset="-120"/>
              </a:rPr>
              <a:t>Understand complex situations and market dynamics</a:t>
            </a:r>
            <a:endParaRPr lang="en-US" sz="1200" dirty="0">
              <a:solidFill>
                <a:prstClr val="black"/>
              </a:solidFill>
              <a:latin typeface="Quicksand" panose="020B0604020202020204"/>
            </a:endParaRPr>
          </a:p>
        </p:txBody>
      </p:sp>
      <p:pic>
        <p:nvPicPr>
          <p:cNvPr id="63" name="Image 1" descr="preencoded.png">
            <a:extLst>
              <a:ext uri="{FF2B5EF4-FFF2-40B4-BE49-F238E27FC236}">
                <a16:creationId xmlns:a16="http://schemas.microsoft.com/office/drawing/2014/main" id="{9422D469-5F9C-3F7D-C9D4-B6EE0BEAE0A0}"/>
              </a:ext>
            </a:extLst>
          </p:cNvPr>
          <p:cNvPicPr>
            <a:picLocks noChangeAspect="1"/>
          </p:cNvPicPr>
          <p:nvPr/>
        </p:nvPicPr>
        <p:blipFill>
          <a:blip r:embed="rId5"/>
          <a:stretch>
            <a:fillRect/>
          </a:stretch>
        </p:blipFill>
        <p:spPr>
          <a:xfrm>
            <a:off x="4374876" y="1295499"/>
            <a:ext cx="3158612" cy="3103959"/>
          </a:xfrm>
          <a:prstGeom prst="rect">
            <a:avLst/>
          </a:prstGeom>
        </p:spPr>
      </p:pic>
      <p:pic>
        <p:nvPicPr>
          <p:cNvPr id="64" name="Image 2" descr="preencoded.png">
            <a:extLst>
              <a:ext uri="{FF2B5EF4-FFF2-40B4-BE49-F238E27FC236}">
                <a16:creationId xmlns:a16="http://schemas.microsoft.com/office/drawing/2014/main" id="{AA64BA58-B30F-1D74-FE7A-F78AEBBC1C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9241" y="1861132"/>
            <a:ext cx="198453" cy="195019"/>
          </a:xfrm>
          <a:prstGeom prst="rect">
            <a:avLst/>
          </a:prstGeom>
        </p:spPr>
      </p:pic>
      <p:sp>
        <p:nvSpPr>
          <p:cNvPr id="65" name="Text 5">
            <a:extLst>
              <a:ext uri="{FF2B5EF4-FFF2-40B4-BE49-F238E27FC236}">
                <a16:creationId xmlns:a16="http://schemas.microsoft.com/office/drawing/2014/main" id="{7EE1A8A2-C917-3CC6-0F89-190EC5951C02}"/>
              </a:ext>
            </a:extLst>
          </p:cNvPr>
          <p:cNvSpPr/>
          <p:nvPr/>
        </p:nvSpPr>
        <p:spPr>
          <a:xfrm>
            <a:off x="7732423" y="1835561"/>
            <a:ext cx="1560596" cy="191617"/>
          </a:xfrm>
          <a:prstGeom prst="rect">
            <a:avLst/>
          </a:prstGeom>
          <a:noFill/>
          <a:ln/>
        </p:spPr>
        <p:txBody>
          <a:bodyPr wrap="none" lIns="0" tIns="0" rIns="0" bIns="0" rtlCol="0" anchor="t"/>
          <a:lstStyle/>
          <a:p>
            <a:pPr defTabSz="761970">
              <a:lnSpc>
                <a:spcPts val="1583"/>
              </a:lnSpc>
            </a:pPr>
            <a:r>
              <a:rPr lang="en-US" b="1" dirty="0">
                <a:solidFill>
                  <a:srgbClr val="3A3630"/>
                </a:solidFill>
                <a:latin typeface="Quicksand" panose="020B0604020202020204"/>
                <a:ea typeface="Lora" pitchFamily="34" charset="-122"/>
                <a:cs typeface="Lora" pitchFamily="34" charset="-120"/>
              </a:rPr>
              <a:t>Anticipate Trends</a:t>
            </a:r>
            <a:endParaRPr lang="en-US" b="1" dirty="0">
              <a:solidFill>
                <a:prstClr val="black"/>
              </a:solidFill>
              <a:latin typeface="Quicksand" panose="020B0604020202020204"/>
            </a:endParaRPr>
          </a:p>
        </p:txBody>
      </p:sp>
      <p:sp>
        <p:nvSpPr>
          <p:cNvPr id="66" name="Text 6">
            <a:extLst>
              <a:ext uri="{FF2B5EF4-FFF2-40B4-BE49-F238E27FC236}">
                <a16:creationId xmlns:a16="http://schemas.microsoft.com/office/drawing/2014/main" id="{14F3B8C3-32A2-9B9C-C8AC-97DF4BCD9D7E}"/>
              </a:ext>
            </a:extLst>
          </p:cNvPr>
          <p:cNvSpPr/>
          <p:nvPr/>
        </p:nvSpPr>
        <p:spPr>
          <a:xfrm>
            <a:off x="7732423" y="2105356"/>
            <a:ext cx="2734192" cy="208538"/>
          </a:xfrm>
          <a:prstGeom prst="rect">
            <a:avLst/>
          </a:prstGeom>
          <a:noFill/>
          <a:ln/>
        </p:spPr>
        <p:txBody>
          <a:bodyPr wrap="none" lIns="0" tIns="0" rIns="0" bIns="0" rtlCol="0" anchor="t"/>
          <a:lstStyle/>
          <a:p>
            <a:pPr defTabSz="761970">
              <a:lnSpc>
                <a:spcPts val="1708"/>
              </a:lnSpc>
            </a:pPr>
            <a:r>
              <a:rPr lang="en-US" sz="1200" dirty="0">
                <a:solidFill>
                  <a:srgbClr val="3A3630"/>
                </a:solidFill>
                <a:latin typeface="Quicksand" panose="020B0604020202020204"/>
                <a:ea typeface="Source Sans 3" pitchFamily="34" charset="-122"/>
                <a:cs typeface="Source Sans 3" pitchFamily="34" charset="-120"/>
              </a:rPr>
              <a:t>Forecast future developments and opportunities</a:t>
            </a:r>
            <a:endParaRPr lang="en-US" sz="1200" dirty="0">
              <a:solidFill>
                <a:prstClr val="black"/>
              </a:solidFill>
              <a:latin typeface="Quicksand" panose="020B0604020202020204"/>
            </a:endParaRPr>
          </a:p>
        </p:txBody>
      </p:sp>
      <p:pic>
        <p:nvPicPr>
          <p:cNvPr id="67" name="Image 3" descr="preencoded.png">
            <a:extLst>
              <a:ext uri="{FF2B5EF4-FFF2-40B4-BE49-F238E27FC236}">
                <a16:creationId xmlns:a16="http://schemas.microsoft.com/office/drawing/2014/main" id="{0E3A5C7B-C8D8-E21D-824B-639BD2D82C51}"/>
              </a:ext>
            </a:extLst>
          </p:cNvPr>
          <p:cNvPicPr>
            <a:picLocks noChangeAspect="1"/>
          </p:cNvPicPr>
          <p:nvPr/>
        </p:nvPicPr>
        <p:blipFill>
          <a:blip r:embed="rId8"/>
          <a:stretch>
            <a:fillRect/>
          </a:stretch>
        </p:blipFill>
        <p:spPr>
          <a:xfrm>
            <a:off x="4374876" y="1295499"/>
            <a:ext cx="3158612" cy="3103959"/>
          </a:xfrm>
          <a:prstGeom prst="rect">
            <a:avLst/>
          </a:prstGeom>
        </p:spPr>
      </p:pic>
      <p:pic>
        <p:nvPicPr>
          <p:cNvPr id="68" name="Image 4" descr="preencoded.png">
            <a:extLst>
              <a:ext uri="{FF2B5EF4-FFF2-40B4-BE49-F238E27FC236}">
                <a16:creationId xmlns:a16="http://schemas.microsoft.com/office/drawing/2014/main" id="{C3B8B40A-6F4B-CF10-2485-116D2054B5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59347" y="2125254"/>
            <a:ext cx="198453" cy="195019"/>
          </a:xfrm>
          <a:prstGeom prst="rect">
            <a:avLst/>
          </a:prstGeom>
        </p:spPr>
      </p:pic>
      <p:sp>
        <p:nvSpPr>
          <p:cNvPr id="69" name="Text 7">
            <a:extLst>
              <a:ext uri="{FF2B5EF4-FFF2-40B4-BE49-F238E27FC236}">
                <a16:creationId xmlns:a16="http://schemas.microsoft.com/office/drawing/2014/main" id="{0426CB51-8E1A-6A62-5CC3-32BA3021DF44}"/>
              </a:ext>
            </a:extLst>
          </p:cNvPr>
          <p:cNvSpPr/>
          <p:nvPr/>
        </p:nvSpPr>
        <p:spPr>
          <a:xfrm>
            <a:off x="7732423" y="3485238"/>
            <a:ext cx="1560596" cy="191617"/>
          </a:xfrm>
          <a:prstGeom prst="rect">
            <a:avLst/>
          </a:prstGeom>
          <a:noFill/>
          <a:ln/>
        </p:spPr>
        <p:txBody>
          <a:bodyPr wrap="none" lIns="0" tIns="0" rIns="0" bIns="0" rtlCol="0" anchor="t"/>
          <a:lstStyle/>
          <a:p>
            <a:pPr defTabSz="761970">
              <a:lnSpc>
                <a:spcPts val="1583"/>
              </a:lnSpc>
            </a:pPr>
            <a:r>
              <a:rPr lang="en-US" b="1" dirty="0">
                <a:solidFill>
                  <a:srgbClr val="3A3630"/>
                </a:solidFill>
                <a:latin typeface="Quicksand" panose="020B0604020202020204"/>
                <a:ea typeface="Lora" pitchFamily="34" charset="-122"/>
                <a:cs typeface="Lora" pitchFamily="34" charset="-120"/>
              </a:rPr>
              <a:t>Develop Plans</a:t>
            </a:r>
            <a:endParaRPr lang="en-US" b="1" dirty="0">
              <a:solidFill>
                <a:prstClr val="black"/>
              </a:solidFill>
              <a:latin typeface="Quicksand" panose="020B0604020202020204"/>
            </a:endParaRPr>
          </a:p>
        </p:txBody>
      </p:sp>
      <p:sp>
        <p:nvSpPr>
          <p:cNvPr id="70" name="Text 8">
            <a:extLst>
              <a:ext uri="{FF2B5EF4-FFF2-40B4-BE49-F238E27FC236}">
                <a16:creationId xmlns:a16="http://schemas.microsoft.com/office/drawing/2014/main" id="{8B924161-DFAD-9725-5017-CB2F676DE703}"/>
              </a:ext>
            </a:extLst>
          </p:cNvPr>
          <p:cNvSpPr/>
          <p:nvPr/>
        </p:nvSpPr>
        <p:spPr>
          <a:xfrm>
            <a:off x="7732423" y="3755033"/>
            <a:ext cx="2734192" cy="208538"/>
          </a:xfrm>
          <a:prstGeom prst="rect">
            <a:avLst/>
          </a:prstGeom>
          <a:noFill/>
          <a:ln/>
        </p:spPr>
        <p:txBody>
          <a:bodyPr wrap="none" lIns="0" tIns="0" rIns="0" bIns="0" rtlCol="0" anchor="t"/>
          <a:lstStyle/>
          <a:p>
            <a:pPr defTabSz="761970">
              <a:lnSpc>
                <a:spcPts val="1708"/>
              </a:lnSpc>
            </a:pPr>
            <a:r>
              <a:rPr lang="en-US" sz="1200" dirty="0">
                <a:solidFill>
                  <a:srgbClr val="3A3630"/>
                </a:solidFill>
                <a:latin typeface="Quicksand" panose="020B0604020202020204"/>
                <a:ea typeface="Source Sans 3" pitchFamily="34" charset="-122"/>
                <a:cs typeface="Source Sans 3" pitchFamily="34" charset="-120"/>
              </a:rPr>
              <a:t>Create long-term strategies aligned with goals</a:t>
            </a:r>
            <a:endParaRPr lang="en-US" sz="1200" dirty="0">
              <a:solidFill>
                <a:prstClr val="black"/>
              </a:solidFill>
              <a:latin typeface="Quicksand" panose="020B0604020202020204"/>
            </a:endParaRPr>
          </a:p>
        </p:txBody>
      </p:sp>
      <p:pic>
        <p:nvPicPr>
          <p:cNvPr id="71" name="Image 5" descr="preencoded.png">
            <a:extLst>
              <a:ext uri="{FF2B5EF4-FFF2-40B4-BE49-F238E27FC236}">
                <a16:creationId xmlns:a16="http://schemas.microsoft.com/office/drawing/2014/main" id="{4E4AC433-0F77-8643-2510-8AF9117928FF}"/>
              </a:ext>
            </a:extLst>
          </p:cNvPr>
          <p:cNvPicPr>
            <a:picLocks noChangeAspect="1"/>
          </p:cNvPicPr>
          <p:nvPr/>
        </p:nvPicPr>
        <p:blipFill>
          <a:blip r:embed="rId11"/>
          <a:stretch>
            <a:fillRect/>
          </a:stretch>
        </p:blipFill>
        <p:spPr>
          <a:xfrm>
            <a:off x="4374876" y="1295499"/>
            <a:ext cx="3158612" cy="3103959"/>
          </a:xfrm>
          <a:prstGeom prst="rect">
            <a:avLst/>
          </a:prstGeom>
        </p:spPr>
      </p:pic>
      <p:pic>
        <p:nvPicPr>
          <p:cNvPr id="72" name="Image 6" descr="preencoded.png">
            <a:extLst>
              <a:ext uri="{FF2B5EF4-FFF2-40B4-BE49-F238E27FC236}">
                <a16:creationId xmlns:a16="http://schemas.microsoft.com/office/drawing/2014/main" id="{474EAF84-3822-57FB-E4B7-C10523F4F50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90573" y="3638712"/>
            <a:ext cx="198453" cy="195019"/>
          </a:xfrm>
          <a:prstGeom prst="rect">
            <a:avLst/>
          </a:prstGeom>
        </p:spPr>
      </p:pic>
      <p:sp>
        <p:nvSpPr>
          <p:cNvPr id="73" name="Text 9">
            <a:extLst>
              <a:ext uri="{FF2B5EF4-FFF2-40B4-BE49-F238E27FC236}">
                <a16:creationId xmlns:a16="http://schemas.microsoft.com/office/drawing/2014/main" id="{CD94F38D-02F8-D33C-6069-7413B480F20B}"/>
              </a:ext>
            </a:extLst>
          </p:cNvPr>
          <p:cNvSpPr/>
          <p:nvPr/>
        </p:nvSpPr>
        <p:spPr>
          <a:xfrm>
            <a:off x="2615346" y="3485238"/>
            <a:ext cx="1560596" cy="191617"/>
          </a:xfrm>
          <a:prstGeom prst="rect">
            <a:avLst/>
          </a:prstGeom>
          <a:noFill/>
          <a:ln/>
        </p:spPr>
        <p:txBody>
          <a:bodyPr wrap="none" lIns="0" tIns="0" rIns="0" bIns="0" rtlCol="0" anchor="t"/>
          <a:lstStyle/>
          <a:p>
            <a:pPr algn="r" defTabSz="761970">
              <a:lnSpc>
                <a:spcPts val="1583"/>
              </a:lnSpc>
            </a:pPr>
            <a:r>
              <a:rPr lang="en-US" b="1" dirty="0">
                <a:solidFill>
                  <a:srgbClr val="3A3630"/>
                </a:solidFill>
                <a:latin typeface="Quicksand" panose="020B0604020202020204"/>
                <a:ea typeface="Lora" pitchFamily="34" charset="-122"/>
                <a:cs typeface="Lora" pitchFamily="34" charset="-120"/>
              </a:rPr>
              <a:t>Execute &amp; Measure</a:t>
            </a:r>
            <a:endParaRPr lang="en-US" b="1" dirty="0">
              <a:solidFill>
                <a:prstClr val="black"/>
              </a:solidFill>
              <a:latin typeface="Quicksand" panose="020B0604020202020204"/>
            </a:endParaRPr>
          </a:p>
        </p:txBody>
      </p:sp>
      <p:sp>
        <p:nvSpPr>
          <p:cNvPr id="74" name="Text 10">
            <a:extLst>
              <a:ext uri="{FF2B5EF4-FFF2-40B4-BE49-F238E27FC236}">
                <a16:creationId xmlns:a16="http://schemas.microsoft.com/office/drawing/2014/main" id="{575B1B06-1E92-E8E6-E7FB-B85C54BCEB7B}"/>
              </a:ext>
            </a:extLst>
          </p:cNvPr>
          <p:cNvSpPr/>
          <p:nvPr/>
        </p:nvSpPr>
        <p:spPr>
          <a:xfrm>
            <a:off x="1441749" y="3755033"/>
            <a:ext cx="2734192" cy="208538"/>
          </a:xfrm>
          <a:prstGeom prst="rect">
            <a:avLst/>
          </a:prstGeom>
          <a:noFill/>
          <a:ln/>
        </p:spPr>
        <p:txBody>
          <a:bodyPr wrap="none" lIns="0" tIns="0" rIns="0" bIns="0" rtlCol="0" anchor="t"/>
          <a:lstStyle/>
          <a:p>
            <a:pPr algn="r" defTabSz="761970">
              <a:lnSpc>
                <a:spcPts val="1708"/>
              </a:lnSpc>
            </a:pPr>
            <a:r>
              <a:rPr lang="en-US" sz="1200" dirty="0">
                <a:solidFill>
                  <a:srgbClr val="3A3630"/>
                </a:solidFill>
                <a:latin typeface="Quicksand" panose="020B0604020202020204"/>
                <a:ea typeface="Source Sans 3" pitchFamily="34" charset="-122"/>
                <a:cs typeface="Source Sans 3" pitchFamily="34" charset="-120"/>
              </a:rPr>
              <a:t>Implement strategies and track impact</a:t>
            </a:r>
            <a:endParaRPr lang="en-US" sz="1200" dirty="0">
              <a:solidFill>
                <a:prstClr val="black"/>
              </a:solidFill>
              <a:latin typeface="Quicksand" panose="020B0604020202020204"/>
            </a:endParaRPr>
          </a:p>
        </p:txBody>
      </p:sp>
      <p:pic>
        <p:nvPicPr>
          <p:cNvPr id="75" name="Image 7" descr="preencoded.png">
            <a:extLst>
              <a:ext uri="{FF2B5EF4-FFF2-40B4-BE49-F238E27FC236}">
                <a16:creationId xmlns:a16="http://schemas.microsoft.com/office/drawing/2014/main" id="{24910DCF-713F-BDAF-5758-C80BC915D3FC}"/>
              </a:ext>
            </a:extLst>
          </p:cNvPr>
          <p:cNvPicPr>
            <a:picLocks noChangeAspect="1"/>
          </p:cNvPicPr>
          <p:nvPr/>
        </p:nvPicPr>
        <p:blipFill>
          <a:blip r:embed="rId14"/>
          <a:stretch>
            <a:fillRect/>
          </a:stretch>
        </p:blipFill>
        <p:spPr>
          <a:xfrm>
            <a:off x="4374876" y="1295499"/>
            <a:ext cx="3158612" cy="3103959"/>
          </a:xfrm>
          <a:prstGeom prst="rect">
            <a:avLst/>
          </a:prstGeom>
        </p:spPr>
      </p:pic>
      <p:pic>
        <p:nvPicPr>
          <p:cNvPr id="76" name="Image 8" descr="preencoded.png">
            <a:extLst>
              <a:ext uri="{FF2B5EF4-FFF2-40B4-BE49-F238E27FC236}">
                <a16:creationId xmlns:a16="http://schemas.microsoft.com/office/drawing/2014/main" id="{84B16A8F-671F-6F9C-8593-B2655937BEC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50468" y="3374589"/>
            <a:ext cx="198453" cy="195019"/>
          </a:xfrm>
          <a:prstGeom prst="rect">
            <a:avLst/>
          </a:prstGeom>
        </p:spPr>
      </p:pic>
      <p:grpSp>
        <p:nvGrpSpPr>
          <p:cNvPr id="77" name="Group 76">
            <a:extLst>
              <a:ext uri="{FF2B5EF4-FFF2-40B4-BE49-F238E27FC236}">
                <a16:creationId xmlns:a16="http://schemas.microsoft.com/office/drawing/2014/main" id="{21FB2C17-598C-83C0-A0EE-68F14055FF62}"/>
              </a:ext>
            </a:extLst>
          </p:cNvPr>
          <p:cNvGrpSpPr/>
          <p:nvPr/>
        </p:nvGrpSpPr>
        <p:grpSpPr>
          <a:xfrm>
            <a:off x="725241" y="4690906"/>
            <a:ext cx="10515600" cy="1774925"/>
            <a:chOff x="1441748" y="4707235"/>
            <a:chExt cx="9308406" cy="1774925"/>
          </a:xfrm>
        </p:grpSpPr>
        <p:sp>
          <p:nvSpPr>
            <p:cNvPr id="78" name="Text 11">
              <a:extLst>
                <a:ext uri="{FF2B5EF4-FFF2-40B4-BE49-F238E27FC236}">
                  <a16:creationId xmlns:a16="http://schemas.microsoft.com/office/drawing/2014/main" id="{74F31419-B3CB-571C-F36E-A6CE17F6D696}"/>
                </a:ext>
              </a:extLst>
            </p:cNvPr>
            <p:cNvSpPr/>
            <p:nvPr/>
          </p:nvSpPr>
          <p:spPr>
            <a:xfrm>
              <a:off x="1441748" y="4707235"/>
              <a:ext cx="9308406" cy="437753"/>
            </a:xfrm>
            <a:prstGeom prst="rect">
              <a:avLst/>
            </a:prstGeom>
            <a:noFill/>
            <a:ln/>
          </p:spPr>
          <p:txBody>
            <a:bodyPr wrap="square" lIns="0" tIns="0" rIns="0" bIns="0" rtlCol="0" anchor="t"/>
            <a:lstStyle/>
            <a:p>
              <a:pPr defTabSz="761970">
                <a:lnSpc>
                  <a:spcPts val="1708"/>
                </a:lnSpc>
              </a:pPr>
              <a:r>
                <a:rPr lang="en-US" sz="1400" b="1" dirty="0">
                  <a:solidFill>
                    <a:srgbClr val="3A3630"/>
                  </a:solidFill>
                  <a:latin typeface="Quicksand" panose="020B0604020202020204"/>
                  <a:ea typeface="Source Sans 3" pitchFamily="34" charset="-122"/>
                  <a:cs typeface="Source Sans 3" pitchFamily="34" charset="-120"/>
                </a:rPr>
                <a:t>Definition:</a:t>
              </a:r>
              <a:r>
                <a:rPr lang="en-US" sz="1400" dirty="0">
                  <a:solidFill>
                    <a:srgbClr val="3A3630"/>
                  </a:solidFill>
                  <a:latin typeface="Quicksand" panose="020B0604020202020204"/>
                  <a:ea typeface="Source Sans 3" pitchFamily="34" charset="-122"/>
                  <a:cs typeface="Source Sans 3" pitchFamily="34" charset="-120"/>
                </a:rPr>
                <a:t> Strategic thinking involves the ability to analyze and understand complex situations, anticipate future trends, and develop long-term plans that align with organizational goals.</a:t>
              </a:r>
              <a:endParaRPr lang="en-US" sz="1400" dirty="0">
                <a:solidFill>
                  <a:prstClr val="black"/>
                </a:solidFill>
                <a:latin typeface="Quicksand" panose="020B0604020202020204"/>
              </a:endParaRPr>
            </a:p>
          </p:txBody>
        </p:sp>
        <p:sp>
          <p:nvSpPr>
            <p:cNvPr id="79" name="Text 12">
              <a:extLst>
                <a:ext uri="{FF2B5EF4-FFF2-40B4-BE49-F238E27FC236}">
                  <a16:creationId xmlns:a16="http://schemas.microsoft.com/office/drawing/2014/main" id="{5F776E98-28CB-4F80-A853-2001189C4215}"/>
                </a:ext>
              </a:extLst>
            </p:cNvPr>
            <p:cNvSpPr/>
            <p:nvPr/>
          </p:nvSpPr>
          <p:spPr>
            <a:xfrm>
              <a:off x="1646932" y="5452765"/>
              <a:ext cx="9103221" cy="875507"/>
            </a:xfrm>
            <a:prstGeom prst="rect">
              <a:avLst/>
            </a:prstGeom>
            <a:noFill/>
            <a:ln/>
          </p:spPr>
          <p:txBody>
            <a:bodyPr wrap="square" lIns="0" tIns="0" rIns="0" bIns="0" rtlCol="0" anchor="t"/>
            <a:lstStyle/>
            <a:p>
              <a:pPr defTabSz="761970">
                <a:lnSpc>
                  <a:spcPts val="1708"/>
                </a:lnSpc>
              </a:pPr>
              <a:r>
                <a:rPr lang="en-US" sz="1400" b="1" dirty="0">
                  <a:solidFill>
                    <a:srgbClr val="3A3630"/>
                  </a:solidFill>
                  <a:latin typeface="Quicksand" panose="020B0604020202020204"/>
                  <a:ea typeface="Source Sans 3" pitchFamily="34" charset="-122"/>
                  <a:cs typeface="Source Sans 3" pitchFamily="34" charset="-120"/>
                </a:rPr>
                <a:t>Example Response:</a:t>
              </a:r>
              <a:r>
                <a:rPr lang="en-US" sz="1400" dirty="0">
                  <a:solidFill>
                    <a:srgbClr val="3A3630"/>
                  </a:solidFill>
                  <a:latin typeface="Quicksand" panose="020B0604020202020204"/>
                  <a:ea typeface="Source Sans 3" pitchFamily="34" charset="-122"/>
                  <a:cs typeface="Source Sans 3" pitchFamily="34" charset="-120"/>
                </a:rPr>
                <a:t> "In my role as a business analyst, I led a project to revamp our market expansion strategy. I conducted a thorough analysis of market trends, customer needs, and competitive landscape. Based on this analysis, I developed a strategic plan that targeted emerging markets and proposed new product lines. Within a year, we successfully entered three new markets, which contributed to a 30% increase in revenue and positioned us as a market leader in those regions."</a:t>
              </a:r>
              <a:endParaRPr lang="en-US" sz="1400" dirty="0">
                <a:solidFill>
                  <a:prstClr val="black"/>
                </a:solidFill>
                <a:latin typeface="Quicksand" panose="020B0604020202020204"/>
              </a:endParaRPr>
            </a:p>
          </p:txBody>
        </p:sp>
        <p:sp>
          <p:nvSpPr>
            <p:cNvPr id="80" name="Shape 13">
              <a:extLst>
                <a:ext uri="{FF2B5EF4-FFF2-40B4-BE49-F238E27FC236}">
                  <a16:creationId xmlns:a16="http://schemas.microsoft.com/office/drawing/2014/main" id="{0596F133-C74C-F426-29A0-FC57632B07CA}"/>
                </a:ext>
              </a:extLst>
            </p:cNvPr>
            <p:cNvSpPr/>
            <p:nvPr/>
          </p:nvSpPr>
          <p:spPr>
            <a:xfrm>
              <a:off x="1441748" y="5298877"/>
              <a:ext cx="19050" cy="1183283"/>
            </a:xfrm>
            <a:prstGeom prst="rect">
              <a:avLst/>
            </a:prstGeom>
            <a:solidFill>
              <a:srgbClr val="38512F"/>
            </a:solidFill>
            <a:ln/>
          </p:spPr>
          <p:txBody>
            <a:bodyPr/>
            <a:lstStyle/>
            <a:p>
              <a:pPr defTabSz="761970"/>
              <a:endParaRPr lang="en-AE" sz="1400">
                <a:solidFill>
                  <a:prstClr val="black"/>
                </a:solidFill>
                <a:latin typeface="Quicksand" panose="020B0604020202020204"/>
              </a:endParaRPr>
            </a:p>
          </p:txBody>
        </p:sp>
      </p:grpSp>
    </p:spTree>
    <p:extLst>
      <p:ext uri="{BB962C8B-B14F-4D97-AF65-F5344CB8AC3E}">
        <p14:creationId xmlns:p14="http://schemas.microsoft.com/office/powerpoint/2010/main" val="3921530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D295-6ECE-11FE-97C9-9F618C11F32D}"/>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F6E13F2-69A9-7EBD-0EC2-E3C1FCA08745}"/>
              </a:ext>
            </a:extLst>
          </p:cNvPr>
          <p:cNvGraphicFramePr>
            <a:graphicFrameLocks noChangeAspect="1"/>
          </p:cNvGraphicFramePr>
          <p:nvPr>
            <p:custDataLst>
              <p:tags r:id="rId1"/>
            </p:custDataLst>
            <p:extLst>
              <p:ext uri="{D42A27DB-BD31-4B8C-83A1-F6EECF244321}">
                <p14:modId xmlns:p14="http://schemas.microsoft.com/office/powerpoint/2010/main" val="697116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AF6E13F2-69A9-7EBD-0EC2-E3C1FCA087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B27FC60-A05C-1AB5-A9A6-E8798B3C934E}"/>
              </a:ext>
            </a:extLst>
          </p:cNvPr>
          <p:cNvSpPr>
            <a:spLocks noGrp="1"/>
          </p:cNvSpPr>
          <p:nvPr>
            <p:ph type="title"/>
          </p:nvPr>
        </p:nvSpPr>
        <p:spPr/>
        <p:txBody>
          <a:bodyPr vert="horz"/>
          <a:lstStyle/>
          <a:p>
            <a:r>
              <a:rPr lang="en-US" dirty="0"/>
              <a:t>Common Pitfalls and How to Avoid Them</a:t>
            </a:r>
          </a:p>
        </p:txBody>
      </p:sp>
      <p:sp>
        <p:nvSpPr>
          <p:cNvPr id="11" name="Shape 4">
            <a:extLst>
              <a:ext uri="{FF2B5EF4-FFF2-40B4-BE49-F238E27FC236}">
                <a16:creationId xmlns:a16="http://schemas.microsoft.com/office/drawing/2014/main" id="{93D3FAB2-29A6-801B-5850-25EB8F9BD3A7}"/>
              </a:ext>
            </a:extLst>
          </p:cNvPr>
          <p:cNvSpPr/>
          <p:nvPr/>
        </p:nvSpPr>
        <p:spPr>
          <a:xfrm>
            <a:off x="799306" y="1380400"/>
            <a:ext cx="10593288" cy="448965"/>
          </a:xfrm>
          <a:prstGeom prst="rect">
            <a:avLst/>
          </a:prstGeom>
          <a:solidFill>
            <a:srgbClr val="848B63"/>
          </a:solidFill>
          <a:ln/>
        </p:spPr>
        <p:txBody>
          <a:bodyPr/>
          <a:lstStyle/>
          <a:p>
            <a:pPr defTabSz="761970"/>
            <a:endParaRPr lang="en-AE" sz="1500">
              <a:solidFill>
                <a:schemeClr val="bg1"/>
              </a:solidFill>
              <a:latin typeface="Quicksand" panose="020B0604020202020204"/>
            </a:endParaRPr>
          </a:p>
        </p:txBody>
      </p:sp>
      <p:sp>
        <p:nvSpPr>
          <p:cNvPr id="15" name="Text 5">
            <a:extLst>
              <a:ext uri="{FF2B5EF4-FFF2-40B4-BE49-F238E27FC236}">
                <a16:creationId xmlns:a16="http://schemas.microsoft.com/office/drawing/2014/main" id="{929C2106-644C-A9F7-DD45-C2583A31BFF4}"/>
              </a:ext>
            </a:extLst>
          </p:cNvPr>
          <p:cNvSpPr/>
          <p:nvPr/>
        </p:nvSpPr>
        <p:spPr>
          <a:xfrm>
            <a:off x="955278" y="1480214"/>
            <a:ext cx="2863057" cy="249337"/>
          </a:xfrm>
          <a:prstGeom prst="rect">
            <a:avLst/>
          </a:prstGeom>
          <a:noFill/>
          <a:ln/>
        </p:spPr>
        <p:txBody>
          <a:bodyPr wrap="none" lIns="0" tIns="0" rIns="0" bIns="0" rtlCol="0" anchor="t"/>
          <a:lstStyle/>
          <a:p>
            <a:pPr defTabSz="761970">
              <a:lnSpc>
                <a:spcPts val="1958"/>
              </a:lnSpc>
            </a:pPr>
            <a:r>
              <a:rPr lang="en-US" sz="2000" b="1" dirty="0">
                <a:solidFill>
                  <a:schemeClr val="bg1"/>
                </a:solidFill>
                <a:latin typeface="Quicksand" panose="020B0604020202020204"/>
                <a:ea typeface="Source Sans 3" pitchFamily="34" charset="-122"/>
                <a:cs typeface="Source Sans 3" pitchFamily="34" charset="-120"/>
              </a:rPr>
              <a:t>Pitfall</a:t>
            </a:r>
            <a:endParaRPr lang="en-US" sz="2000" dirty="0">
              <a:solidFill>
                <a:schemeClr val="bg1"/>
              </a:solidFill>
              <a:latin typeface="Quicksand" panose="020B0604020202020204"/>
            </a:endParaRPr>
          </a:p>
        </p:txBody>
      </p:sp>
      <p:sp>
        <p:nvSpPr>
          <p:cNvPr id="19" name="Text 6">
            <a:extLst>
              <a:ext uri="{FF2B5EF4-FFF2-40B4-BE49-F238E27FC236}">
                <a16:creationId xmlns:a16="http://schemas.microsoft.com/office/drawing/2014/main" id="{4C522CA3-F3F9-1774-03C8-5BE2ECFBE919}"/>
              </a:ext>
            </a:extLst>
          </p:cNvPr>
          <p:cNvSpPr/>
          <p:nvPr/>
        </p:nvSpPr>
        <p:spPr>
          <a:xfrm>
            <a:off x="4136430" y="1480214"/>
            <a:ext cx="3389511" cy="249337"/>
          </a:xfrm>
          <a:prstGeom prst="rect">
            <a:avLst/>
          </a:prstGeom>
          <a:noFill/>
          <a:ln/>
        </p:spPr>
        <p:txBody>
          <a:bodyPr wrap="none" lIns="0" tIns="0" rIns="0" bIns="0" rtlCol="0" anchor="t"/>
          <a:lstStyle/>
          <a:p>
            <a:pPr defTabSz="761970">
              <a:lnSpc>
                <a:spcPts val="1958"/>
              </a:lnSpc>
            </a:pPr>
            <a:r>
              <a:rPr lang="en-US" sz="2000" b="1" dirty="0">
                <a:solidFill>
                  <a:schemeClr val="bg1"/>
                </a:solidFill>
                <a:latin typeface="Quicksand" panose="020B0604020202020204"/>
                <a:ea typeface="Source Sans 3" pitchFamily="34" charset="-122"/>
                <a:cs typeface="Source Sans 3" pitchFamily="34" charset="-120"/>
              </a:rPr>
              <a:t>Why It's Problematic</a:t>
            </a:r>
            <a:endParaRPr lang="en-US" sz="2000" dirty="0">
              <a:solidFill>
                <a:schemeClr val="bg1"/>
              </a:solidFill>
              <a:latin typeface="Quicksand" panose="020B0604020202020204"/>
            </a:endParaRPr>
          </a:p>
        </p:txBody>
      </p:sp>
      <p:sp>
        <p:nvSpPr>
          <p:cNvPr id="23" name="Text 7">
            <a:extLst>
              <a:ext uri="{FF2B5EF4-FFF2-40B4-BE49-F238E27FC236}">
                <a16:creationId xmlns:a16="http://schemas.microsoft.com/office/drawing/2014/main" id="{3CB5B7C9-7F50-C621-AC02-8B5FC1E75C00}"/>
              </a:ext>
            </a:extLst>
          </p:cNvPr>
          <p:cNvSpPr/>
          <p:nvPr/>
        </p:nvSpPr>
        <p:spPr>
          <a:xfrm>
            <a:off x="7844036" y="1480214"/>
            <a:ext cx="3392686" cy="249337"/>
          </a:xfrm>
          <a:prstGeom prst="rect">
            <a:avLst/>
          </a:prstGeom>
          <a:noFill/>
          <a:ln/>
        </p:spPr>
        <p:txBody>
          <a:bodyPr wrap="none" lIns="0" tIns="0" rIns="0" bIns="0" rtlCol="0" anchor="t"/>
          <a:lstStyle/>
          <a:p>
            <a:pPr defTabSz="761970">
              <a:lnSpc>
                <a:spcPts val="1958"/>
              </a:lnSpc>
            </a:pPr>
            <a:r>
              <a:rPr lang="en-US" sz="2000" b="1" dirty="0">
                <a:solidFill>
                  <a:schemeClr val="bg1"/>
                </a:solidFill>
                <a:latin typeface="Quicksand" panose="020B0604020202020204"/>
                <a:ea typeface="Source Sans 3" pitchFamily="34" charset="-122"/>
                <a:cs typeface="Source Sans 3" pitchFamily="34" charset="-120"/>
              </a:rPr>
              <a:t>How to Avoid It</a:t>
            </a:r>
            <a:endParaRPr lang="en-US" sz="2000" dirty="0">
              <a:solidFill>
                <a:schemeClr val="bg1"/>
              </a:solidFill>
              <a:latin typeface="Quicksand" panose="020B0604020202020204"/>
            </a:endParaRPr>
          </a:p>
        </p:txBody>
      </p:sp>
      <p:grpSp>
        <p:nvGrpSpPr>
          <p:cNvPr id="72" name="Group 71">
            <a:extLst>
              <a:ext uri="{FF2B5EF4-FFF2-40B4-BE49-F238E27FC236}">
                <a16:creationId xmlns:a16="http://schemas.microsoft.com/office/drawing/2014/main" id="{27E4574F-41BC-9892-C4C3-D972B4228A69}"/>
              </a:ext>
            </a:extLst>
          </p:cNvPr>
          <p:cNvGrpSpPr/>
          <p:nvPr/>
        </p:nvGrpSpPr>
        <p:grpSpPr>
          <a:xfrm>
            <a:off x="799306" y="1929178"/>
            <a:ext cx="10281444" cy="748010"/>
            <a:chOff x="955278" y="1929178"/>
            <a:chExt cx="10281444" cy="748010"/>
          </a:xfrm>
        </p:grpSpPr>
        <p:sp>
          <p:nvSpPr>
            <p:cNvPr id="30" name="Text 9">
              <a:extLst>
                <a:ext uri="{FF2B5EF4-FFF2-40B4-BE49-F238E27FC236}">
                  <a16:creationId xmlns:a16="http://schemas.microsoft.com/office/drawing/2014/main" id="{28AA9BE6-4274-3060-041D-FBB3DDE38152}"/>
                </a:ext>
              </a:extLst>
            </p:cNvPr>
            <p:cNvSpPr/>
            <p:nvPr/>
          </p:nvSpPr>
          <p:spPr>
            <a:xfrm>
              <a:off x="955278" y="1929178"/>
              <a:ext cx="2863057" cy="249337"/>
            </a:xfrm>
            <a:prstGeom prst="rect">
              <a:avLst/>
            </a:prstGeom>
            <a:noFill/>
            <a:ln/>
          </p:spPr>
          <p:txBody>
            <a:bodyPr wrap="none" lIns="0" tIns="0" rIns="0" bIns="0" rtlCol="0" anchor="t"/>
            <a:lstStyle/>
            <a:p>
              <a:pPr defTabSz="761970">
                <a:lnSpc>
                  <a:spcPts val="1958"/>
                </a:lnSpc>
              </a:pPr>
              <a:r>
                <a:rPr lang="en-US" sz="1400" dirty="0">
                  <a:solidFill>
                    <a:srgbClr val="3A3630"/>
                  </a:solidFill>
                  <a:latin typeface="Quicksand" panose="020B0604020202020204"/>
                  <a:ea typeface="Source Sans 3" pitchFamily="34" charset="-122"/>
                  <a:cs typeface="Source Sans 3" pitchFamily="34" charset="-120"/>
                </a:rPr>
                <a:t>Vague or Generic Responses</a:t>
              </a:r>
              <a:endParaRPr lang="en-US" sz="1400" dirty="0">
                <a:solidFill>
                  <a:prstClr val="black"/>
                </a:solidFill>
                <a:latin typeface="Quicksand" panose="020B0604020202020204"/>
              </a:endParaRPr>
            </a:p>
          </p:txBody>
        </p:sp>
        <p:sp>
          <p:nvSpPr>
            <p:cNvPr id="31" name="Text 10">
              <a:extLst>
                <a:ext uri="{FF2B5EF4-FFF2-40B4-BE49-F238E27FC236}">
                  <a16:creationId xmlns:a16="http://schemas.microsoft.com/office/drawing/2014/main" id="{9BF73939-494C-B98A-B5F5-61746597A4DA}"/>
                </a:ext>
              </a:extLst>
            </p:cNvPr>
            <p:cNvSpPr/>
            <p:nvPr/>
          </p:nvSpPr>
          <p:spPr>
            <a:xfrm>
              <a:off x="4136430" y="1929178"/>
              <a:ext cx="3389511" cy="498673"/>
            </a:xfrm>
            <a:prstGeom prst="rect">
              <a:avLst/>
            </a:prstGeom>
            <a:noFill/>
            <a:ln/>
          </p:spPr>
          <p:txBody>
            <a:bodyPr wrap="square" lIns="0" tIns="0" rIns="0" bIns="0" rtlCol="0" anchor="t"/>
            <a:lstStyle/>
            <a:p>
              <a:pPr defTabSz="761970">
                <a:lnSpc>
                  <a:spcPts val="1958"/>
                </a:lnSpc>
              </a:pPr>
              <a:r>
                <a:rPr lang="en-US" sz="1400" dirty="0">
                  <a:solidFill>
                    <a:srgbClr val="3A3630"/>
                  </a:solidFill>
                  <a:latin typeface="Quicksand" panose="020B0604020202020204"/>
                  <a:ea typeface="Source Sans 3" pitchFamily="34" charset="-122"/>
                  <a:cs typeface="Source Sans 3" pitchFamily="34" charset="-120"/>
                </a:rPr>
                <a:t>Makes it difficult for interviewers to gauge your fit and fails to highlight unique experiences</a:t>
              </a:r>
              <a:endParaRPr lang="en-US" sz="1400" dirty="0">
                <a:solidFill>
                  <a:prstClr val="black"/>
                </a:solidFill>
                <a:latin typeface="Quicksand" panose="020B0604020202020204"/>
              </a:endParaRPr>
            </a:p>
          </p:txBody>
        </p:sp>
        <p:sp>
          <p:nvSpPr>
            <p:cNvPr id="44" name="Text 11">
              <a:extLst>
                <a:ext uri="{FF2B5EF4-FFF2-40B4-BE49-F238E27FC236}">
                  <a16:creationId xmlns:a16="http://schemas.microsoft.com/office/drawing/2014/main" id="{A42CB6DD-BB5E-5934-7B70-4E837E7E5781}"/>
                </a:ext>
              </a:extLst>
            </p:cNvPr>
            <p:cNvSpPr/>
            <p:nvPr/>
          </p:nvSpPr>
          <p:spPr>
            <a:xfrm>
              <a:off x="7844036" y="1929178"/>
              <a:ext cx="3392686" cy="748010"/>
            </a:xfrm>
            <a:prstGeom prst="rect">
              <a:avLst/>
            </a:prstGeom>
            <a:noFill/>
            <a:ln/>
          </p:spPr>
          <p:txBody>
            <a:bodyPr wrap="square" lIns="0" tIns="0" rIns="0" bIns="0" rtlCol="0" anchor="t"/>
            <a:lstStyle/>
            <a:p>
              <a:pPr defTabSz="761970">
                <a:lnSpc>
                  <a:spcPts val="1958"/>
                </a:lnSpc>
              </a:pPr>
              <a:r>
                <a:rPr lang="en-US" sz="1400" dirty="0">
                  <a:solidFill>
                    <a:srgbClr val="3A3630"/>
                  </a:solidFill>
                  <a:latin typeface="Quicksand" panose="020B0604020202020204"/>
                  <a:ea typeface="Source Sans 3" pitchFamily="34" charset="-122"/>
                  <a:cs typeface="Source Sans 3" pitchFamily="34" charset="-120"/>
                </a:rPr>
                <a:t>Focus on specific examples from past experiences using the STAR Method with clear context, actions, and results</a:t>
              </a:r>
              <a:endParaRPr lang="en-US" sz="1400" dirty="0">
                <a:solidFill>
                  <a:prstClr val="black"/>
                </a:solidFill>
                <a:latin typeface="Quicksand" panose="020B0604020202020204"/>
              </a:endParaRPr>
            </a:p>
          </p:txBody>
        </p:sp>
      </p:grpSp>
      <p:sp>
        <p:nvSpPr>
          <p:cNvPr id="45" name="Shape 12">
            <a:extLst>
              <a:ext uri="{FF2B5EF4-FFF2-40B4-BE49-F238E27FC236}">
                <a16:creationId xmlns:a16="http://schemas.microsoft.com/office/drawing/2014/main" id="{4B4E9767-1F3D-9144-1E30-5753F2D8B1FB}"/>
              </a:ext>
            </a:extLst>
          </p:cNvPr>
          <p:cNvSpPr/>
          <p:nvPr/>
        </p:nvSpPr>
        <p:spPr>
          <a:xfrm>
            <a:off x="799306" y="2777002"/>
            <a:ext cx="10593288" cy="698302"/>
          </a:xfrm>
          <a:prstGeom prst="rect">
            <a:avLst/>
          </a:prstGeom>
          <a:solidFill>
            <a:srgbClr val="FFFFFF">
              <a:alpha val="4000"/>
            </a:srgbClr>
          </a:solidFill>
          <a:ln/>
        </p:spPr>
        <p:txBody>
          <a:bodyPr/>
          <a:lstStyle/>
          <a:p>
            <a:pPr defTabSz="761970"/>
            <a:endParaRPr lang="en-AE" sz="1400">
              <a:solidFill>
                <a:prstClr val="black"/>
              </a:solidFill>
              <a:latin typeface="Quicksand" panose="020B0604020202020204"/>
            </a:endParaRPr>
          </a:p>
        </p:txBody>
      </p:sp>
      <p:grpSp>
        <p:nvGrpSpPr>
          <p:cNvPr id="71" name="Group 70">
            <a:extLst>
              <a:ext uri="{FF2B5EF4-FFF2-40B4-BE49-F238E27FC236}">
                <a16:creationId xmlns:a16="http://schemas.microsoft.com/office/drawing/2014/main" id="{4DD07BCC-F05A-7D06-A7FA-D26BC336E6FA}"/>
              </a:ext>
            </a:extLst>
          </p:cNvPr>
          <p:cNvGrpSpPr/>
          <p:nvPr/>
        </p:nvGrpSpPr>
        <p:grpSpPr>
          <a:xfrm>
            <a:off x="799306" y="2876816"/>
            <a:ext cx="10281444" cy="498673"/>
            <a:chOff x="955278" y="2876816"/>
            <a:chExt cx="10281444" cy="498673"/>
          </a:xfrm>
        </p:grpSpPr>
        <p:sp>
          <p:nvSpPr>
            <p:cNvPr id="46" name="Text 13">
              <a:extLst>
                <a:ext uri="{FF2B5EF4-FFF2-40B4-BE49-F238E27FC236}">
                  <a16:creationId xmlns:a16="http://schemas.microsoft.com/office/drawing/2014/main" id="{7A51E02C-5466-3DFE-2DCC-74B2AF1F7DED}"/>
                </a:ext>
              </a:extLst>
            </p:cNvPr>
            <p:cNvSpPr/>
            <p:nvPr/>
          </p:nvSpPr>
          <p:spPr>
            <a:xfrm>
              <a:off x="955278" y="2876816"/>
              <a:ext cx="2863057" cy="249337"/>
            </a:xfrm>
            <a:prstGeom prst="rect">
              <a:avLst/>
            </a:prstGeom>
            <a:noFill/>
            <a:ln/>
          </p:spPr>
          <p:txBody>
            <a:bodyPr wrap="none" lIns="0" tIns="0" rIns="0" bIns="0" rtlCol="0" anchor="t"/>
            <a:lstStyle/>
            <a:p>
              <a:pPr defTabSz="761970">
                <a:lnSpc>
                  <a:spcPts val="1958"/>
                </a:lnSpc>
              </a:pPr>
              <a:r>
                <a:rPr lang="en-US" sz="1400" dirty="0">
                  <a:solidFill>
                    <a:srgbClr val="3A3630"/>
                  </a:solidFill>
                  <a:latin typeface="Quicksand" panose="020B0604020202020204"/>
                  <a:ea typeface="Source Sans 3" pitchFamily="34" charset="-122"/>
                  <a:cs typeface="Source Sans 3" pitchFamily="34" charset="-120"/>
                </a:rPr>
                <a:t>Rambling or Too Much Information</a:t>
              </a:r>
              <a:endParaRPr lang="en-US" sz="1400" dirty="0">
                <a:solidFill>
                  <a:prstClr val="black"/>
                </a:solidFill>
                <a:latin typeface="Quicksand" panose="020B0604020202020204"/>
              </a:endParaRPr>
            </a:p>
          </p:txBody>
        </p:sp>
        <p:sp>
          <p:nvSpPr>
            <p:cNvPr id="47" name="Text 14">
              <a:extLst>
                <a:ext uri="{FF2B5EF4-FFF2-40B4-BE49-F238E27FC236}">
                  <a16:creationId xmlns:a16="http://schemas.microsoft.com/office/drawing/2014/main" id="{C9EB95DD-87A1-18C8-9A4C-67C01F0D3404}"/>
                </a:ext>
              </a:extLst>
            </p:cNvPr>
            <p:cNvSpPr/>
            <p:nvPr/>
          </p:nvSpPr>
          <p:spPr>
            <a:xfrm>
              <a:off x="4136430" y="2876816"/>
              <a:ext cx="3389511" cy="498673"/>
            </a:xfrm>
            <a:prstGeom prst="rect">
              <a:avLst/>
            </a:prstGeom>
            <a:noFill/>
            <a:ln/>
          </p:spPr>
          <p:txBody>
            <a:bodyPr wrap="square" lIns="0" tIns="0" rIns="0" bIns="0" rtlCol="0" anchor="t"/>
            <a:lstStyle/>
            <a:p>
              <a:pPr defTabSz="761970">
                <a:lnSpc>
                  <a:spcPts val="1958"/>
                </a:lnSpc>
              </a:pPr>
              <a:r>
                <a:rPr lang="en-US" sz="1400" dirty="0">
                  <a:solidFill>
                    <a:srgbClr val="3A3630"/>
                  </a:solidFill>
                  <a:latin typeface="Quicksand" panose="020B0604020202020204"/>
                  <a:ea typeface="Source Sans 3" pitchFamily="34" charset="-122"/>
                  <a:cs typeface="Source Sans 3" pitchFamily="34" charset="-120"/>
                </a:rPr>
                <a:t>Dilutes effectiveness and makes it harder for interviewer to follow main points</a:t>
              </a:r>
              <a:endParaRPr lang="en-US" sz="1400" dirty="0">
                <a:solidFill>
                  <a:prstClr val="black"/>
                </a:solidFill>
                <a:latin typeface="Quicksand" panose="020B0604020202020204"/>
              </a:endParaRPr>
            </a:p>
          </p:txBody>
        </p:sp>
        <p:sp>
          <p:nvSpPr>
            <p:cNvPr id="48" name="Text 15">
              <a:extLst>
                <a:ext uri="{FF2B5EF4-FFF2-40B4-BE49-F238E27FC236}">
                  <a16:creationId xmlns:a16="http://schemas.microsoft.com/office/drawing/2014/main" id="{36031330-9BF7-BB04-B92B-F91EF2018C48}"/>
                </a:ext>
              </a:extLst>
            </p:cNvPr>
            <p:cNvSpPr/>
            <p:nvPr/>
          </p:nvSpPr>
          <p:spPr>
            <a:xfrm>
              <a:off x="7844036" y="2876816"/>
              <a:ext cx="3392686" cy="498673"/>
            </a:xfrm>
            <a:prstGeom prst="rect">
              <a:avLst/>
            </a:prstGeom>
            <a:noFill/>
            <a:ln/>
          </p:spPr>
          <p:txBody>
            <a:bodyPr wrap="square" lIns="0" tIns="0" rIns="0" bIns="0" rtlCol="0" anchor="t"/>
            <a:lstStyle/>
            <a:p>
              <a:pPr defTabSz="761970">
                <a:lnSpc>
                  <a:spcPts val="1958"/>
                </a:lnSpc>
              </a:pPr>
              <a:r>
                <a:rPr lang="en-US" sz="1400" dirty="0">
                  <a:solidFill>
                    <a:srgbClr val="3A3630"/>
                  </a:solidFill>
                  <a:latin typeface="Quicksand" panose="020B0604020202020204"/>
                  <a:ea typeface="Source Sans 3" pitchFamily="34" charset="-122"/>
                  <a:cs typeface="Source Sans 3" pitchFamily="34" charset="-120"/>
                </a:rPr>
                <a:t>Stick to relevant questions and practice concise answers with a timer (1-2 minutes)</a:t>
              </a:r>
              <a:endParaRPr lang="en-US" sz="1400" dirty="0">
                <a:solidFill>
                  <a:prstClr val="black"/>
                </a:solidFill>
                <a:latin typeface="Quicksand" panose="020B0604020202020204"/>
              </a:endParaRPr>
            </a:p>
          </p:txBody>
        </p:sp>
      </p:grpSp>
      <p:grpSp>
        <p:nvGrpSpPr>
          <p:cNvPr id="70" name="Group 69">
            <a:extLst>
              <a:ext uri="{FF2B5EF4-FFF2-40B4-BE49-F238E27FC236}">
                <a16:creationId xmlns:a16="http://schemas.microsoft.com/office/drawing/2014/main" id="{EE677BA0-541C-E2C1-A12F-C4C2EB1740D8}"/>
              </a:ext>
            </a:extLst>
          </p:cNvPr>
          <p:cNvGrpSpPr/>
          <p:nvPr/>
        </p:nvGrpSpPr>
        <p:grpSpPr>
          <a:xfrm>
            <a:off x="799306" y="3575117"/>
            <a:ext cx="10281444" cy="748010"/>
            <a:chOff x="955278" y="3575118"/>
            <a:chExt cx="10281444" cy="748010"/>
          </a:xfrm>
        </p:grpSpPr>
        <p:sp>
          <p:nvSpPr>
            <p:cNvPr id="50" name="Text 17">
              <a:extLst>
                <a:ext uri="{FF2B5EF4-FFF2-40B4-BE49-F238E27FC236}">
                  <a16:creationId xmlns:a16="http://schemas.microsoft.com/office/drawing/2014/main" id="{04B9FFAA-F679-7892-6454-67BF50BD7A0D}"/>
                </a:ext>
              </a:extLst>
            </p:cNvPr>
            <p:cNvSpPr/>
            <p:nvPr/>
          </p:nvSpPr>
          <p:spPr>
            <a:xfrm>
              <a:off x="955278" y="3575118"/>
              <a:ext cx="2863057" cy="249337"/>
            </a:xfrm>
            <a:prstGeom prst="rect">
              <a:avLst/>
            </a:prstGeom>
            <a:noFill/>
            <a:ln/>
          </p:spPr>
          <p:txBody>
            <a:bodyPr wrap="none" lIns="0" tIns="0" rIns="0" bIns="0" rtlCol="0" anchor="t"/>
            <a:lstStyle/>
            <a:p>
              <a:pPr defTabSz="761970">
                <a:lnSpc>
                  <a:spcPts val="1958"/>
                </a:lnSpc>
              </a:pPr>
              <a:r>
                <a:rPr lang="en-US" sz="1400" dirty="0">
                  <a:solidFill>
                    <a:srgbClr val="3A3630"/>
                  </a:solidFill>
                  <a:latin typeface="Quicksand" panose="020B0604020202020204"/>
                  <a:ea typeface="Source Sans 3" pitchFamily="34" charset="-122"/>
                  <a:cs typeface="Source Sans 3" pitchFamily="34" charset="-120"/>
                </a:rPr>
                <a:t>Not Emphasizing Results</a:t>
              </a:r>
              <a:endParaRPr lang="en-US" sz="1400" dirty="0">
                <a:solidFill>
                  <a:prstClr val="black"/>
                </a:solidFill>
                <a:latin typeface="Quicksand" panose="020B0604020202020204"/>
              </a:endParaRPr>
            </a:p>
          </p:txBody>
        </p:sp>
        <p:sp>
          <p:nvSpPr>
            <p:cNvPr id="51" name="Text 18">
              <a:extLst>
                <a:ext uri="{FF2B5EF4-FFF2-40B4-BE49-F238E27FC236}">
                  <a16:creationId xmlns:a16="http://schemas.microsoft.com/office/drawing/2014/main" id="{C00DA423-249B-FE7E-AB59-B6EE958CBAFA}"/>
                </a:ext>
              </a:extLst>
            </p:cNvPr>
            <p:cNvSpPr/>
            <p:nvPr/>
          </p:nvSpPr>
          <p:spPr>
            <a:xfrm>
              <a:off x="4136430" y="3575118"/>
              <a:ext cx="3389511" cy="498673"/>
            </a:xfrm>
            <a:prstGeom prst="rect">
              <a:avLst/>
            </a:prstGeom>
            <a:noFill/>
            <a:ln/>
          </p:spPr>
          <p:txBody>
            <a:bodyPr wrap="square" lIns="0" tIns="0" rIns="0" bIns="0" rtlCol="0" anchor="t"/>
            <a:lstStyle/>
            <a:p>
              <a:pPr defTabSz="761970">
                <a:lnSpc>
                  <a:spcPts val="1958"/>
                </a:lnSpc>
              </a:pPr>
              <a:r>
                <a:rPr lang="en-US" sz="1400" dirty="0">
                  <a:solidFill>
                    <a:srgbClr val="3A3630"/>
                  </a:solidFill>
                  <a:latin typeface="Quicksand" panose="020B0604020202020204"/>
                  <a:ea typeface="Source Sans 3" pitchFamily="34" charset="-122"/>
                  <a:cs typeface="Source Sans 3" pitchFamily="34" charset="-120"/>
                </a:rPr>
                <a:t>Difficult to see impact of contributions and value you bring</a:t>
              </a:r>
              <a:endParaRPr lang="en-US" sz="1400" dirty="0">
                <a:solidFill>
                  <a:prstClr val="black"/>
                </a:solidFill>
                <a:latin typeface="Quicksand" panose="020B0604020202020204"/>
              </a:endParaRPr>
            </a:p>
          </p:txBody>
        </p:sp>
        <p:sp>
          <p:nvSpPr>
            <p:cNvPr id="52" name="Text 19">
              <a:extLst>
                <a:ext uri="{FF2B5EF4-FFF2-40B4-BE49-F238E27FC236}">
                  <a16:creationId xmlns:a16="http://schemas.microsoft.com/office/drawing/2014/main" id="{38CD5697-C0B6-81D0-077C-91C5266C793C}"/>
                </a:ext>
              </a:extLst>
            </p:cNvPr>
            <p:cNvSpPr/>
            <p:nvPr/>
          </p:nvSpPr>
          <p:spPr>
            <a:xfrm>
              <a:off x="7844036" y="3575118"/>
              <a:ext cx="3392686" cy="748010"/>
            </a:xfrm>
            <a:prstGeom prst="rect">
              <a:avLst/>
            </a:prstGeom>
            <a:noFill/>
            <a:ln/>
          </p:spPr>
          <p:txBody>
            <a:bodyPr wrap="square" lIns="0" tIns="0" rIns="0" bIns="0" rtlCol="0" anchor="t"/>
            <a:lstStyle/>
            <a:p>
              <a:pPr defTabSz="761970">
                <a:lnSpc>
                  <a:spcPts val="1958"/>
                </a:lnSpc>
              </a:pPr>
              <a:r>
                <a:rPr lang="en-US" sz="1400" dirty="0">
                  <a:solidFill>
                    <a:srgbClr val="3A3630"/>
                  </a:solidFill>
                  <a:latin typeface="Quicksand" panose="020B0604020202020204"/>
                  <a:ea typeface="Source Sans 3" pitchFamily="34" charset="-122"/>
                  <a:cs typeface="Source Sans 3" pitchFamily="34" charset="-120"/>
                </a:rPr>
                <a:t>Always conclude with clear explanation of results or impact. Quantify outcomes when possible (e.g., increased sales by 20%)</a:t>
              </a:r>
              <a:endParaRPr lang="en-US" sz="1400" dirty="0">
                <a:solidFill>
                  <a:prstClr val="black"/>
                </a:solidFill>
                <a:latin typeface="Quicksand" panose="020B0604020202020204"/>
              </a:endParaRPr>
            </a:p>
          </p:txBody>
        </p:sp>
      </p:grpSp>
      <p:grpSp>
        <p:nvGrpSpPr>
          <p:cNvPr id="69" name="Group 68">
            <a:extLst>
              <a:ext uri="{FF2B5EF4-FFF2-40B4-BE49-F238E27FC236}">
                <a16:creationId xmlns:a16="http://schemas.microsoft.com/office/drawing/2014/main" id="{28947842-FBAF-66C1-2A2B-674813946B56}"/>
              </a:ext>
            </a:extLst>
          </p:cNvPr>
          <p:cNvGrpSpPr/>
          <p:nvPr/>
        </p:nvGrpSpPr>
        <p:grpSpPr>
          <a:xfrm>
            <a:off x="799306" y="4522755"/>
            <a:ext cx="10281444" cy="748010"/>
            <a:chOff x="955278" y="4522756"/>
            <a:chExt cx="10281444" cy="748010"/>
          </a:xfrm>
        </p:grpSpPr>
        <p:sp>
          <p:nvSpPr>
            <p:cNvPr id="54" name="Text 21">
              <a:extLst>
                <a:ext uri="{FF2B5EF4-FFF2-40B4-BE49-F238E27FC236}">
                  <a16:creationId xmlns:a16="http://schemas.microsoft.com/office/drawing/2014/main" id="{9A8C1225-4C52-DB17-D989-A2E5F6261EE4}"/>
                </a:ext>
              </a:extLst>
            </p:cNvPr>
            <p:cNvSpPr/>
            <p:nvPr/>
          </p:nvSpPr>
          <p:spPr>
            <a:xfrm>
              <a:off x="955278" y="4522756"/>
              <a:ext cx="2863057" cy="249337"/>
            </a:xfrm>
            <a:prstGeom prst="rect">
              <a:avLst/>
            </a:prstGeom>
            <a:noFill/>
            <a:ln/>
          </p:spPr>
          <p:txBody>
            <a:bodyPr wrap="none" lIns="0" tIns="0" rIns="0" bIns="0" rtlCol="0" anchor="t"/>
            <a:lstStyle/>
            <a:p>
              <a:pPr defTabSz="761970">
                <a:lnSpc>
                  <a:spcPts val="1958"/>
                </a:lnSpc>
              </a:pPr>
              <a:r>
                <a:rPr lang="en-US" sz="1400" dirty="0">
                  <a:solidFill>
                    <a:srgbClr val="3A3630"/>
                  </a:solidFill>
                  <a:latin typeface="Quicksand" panose="020B0604020202020204"/>
                  <a:ea typeface="Source Sans 3" pitchFamily="34" charset="-122"/>
                  <a:cs typeface="Source Sans 3" pitchFamily="34" charset="-120"/>
                </a:rPr>
                <a:t>Lack of Self-Reflection</a:t>
              </a:r>
              <a:endParaRPr lang="en-US" sz="1400" dirty="0">
                <a:solidFill>
                  <a:prstClr val="black"/>
                </a:solidFill>
                <a:latin typeface="Quicksand" panose="020B0604020202020204"/>
              </a:endParaRPr>
            </a:p>
          </p:txBody>
        </p:sp>
        <p:sp>
          <p:nvSpPr>
            <p:cNvPr id="55" name="Text 22">
              <a:extLst>
                <a:ext uri="{FF2B5EF4-FFF2-40B4-BE49-F238E27FC236}">
                  <a16:creationId xmlns:a16="http://schemas.microsoft.com/office/drawing/2014/main" id="{C4A72D94-6C61-D519-0146-9F3E2C43FF4A}"/>
                </a:ext>
              </a:extLst>
            </p:cNvPr>
            <p:cNvSpPr/>
            <p:nvPr/>
          </p:nvSpPr>
          <p:spPr>
            <a:xfrm>
              <a:off x="4136431" y="4522756"/>
              <a:ext cx="2950170" cy="299614"/>
            </a:xfrm>
            <a:prstGeom prst="rect">
              <a:avLst/>
            </a:prstGeom>
            <a:noFill/>
            <a:ln/>
          </p:spPr>
          <p:txBody>
            <a:bodyPr wrap="none" lIns="0" tIns="0" rIns="0" bIns="0" rtlCol="0" anchor="t"/>
            <a:lstStyle/>
            <a:p>
              <a:pPr defTabSz="761970">
                <a:lnSpc>
                  <a:spcPts val="1958"/>
                </a:lnSpc>
              </a:pPr>
              <a:r>
                <a:rPr lang="en-US" sz="1400" dirty="0">
                  <a:solidFill>
                    <a:srgbClr val="3A3630"/>
                  </a:solidFill>
                  <a:latin typeface="Quicksand" panose="020B0604020202020204"/>
                  <a:ea typeface="Source Sans 3" pitchFamily="34" charset="-122"/>
                  <a:cs typeface="Source Sans 3" pitchFamily="34" charset="-120"/>
                </a:rPr>
                <a:t>Comes across as lack of personal growth</a:t>
              </a:r>
            </a:p>
            <a:p>
              <a:pPr defTabSz="761970">
                <a:lnSpc>
                  <a:spcPts val="1958"/>
                </a:lnSpc>
              </a:pPr>
              <a:r>
                <a:rPr lang="en-US" sz="1400" dirty="0">
                  <a:solidFill>
                    <a:srgbClr val="3A3630"/>
                  </a:solidFill>
                  <a:latin typeface="Quicksand" panose="020B0604020202020204"/>
                  <a:ea typeface="Source Sans 3" pitchFamily="34" charset="-122"/>
                  <a:cs typeface="Source Sans 3" pitchFamily="34" charset="-120"/>
                </a:rPr>
                <a:t> or insight</a:t>
              </a:r>
              <a:endParaRPr lang="en-US" sz="1400" dirty="0">
                <a:solidFill>
                  <a:prstClr val="black"/>
                </a:solidFill>
                <a:latin typeface="Quicksand" panose="020B0604020202020204"/>
              </a:endParaRPr>
            </a:p>
          </p:txBody>
        </p:sp>
        <p:sp>
          <p:nvSpPr>
            <p:cNvPr id="56" name="Text 23">
              <a:extLst>
                <a:ext uri="{FF2B5EF4-FFF2-40B4-BE49-F238E27FC236}">
                  <a16:creationId xmlns:a16="http://schemas.microsoft.com/office/drawing/2014/main" id="{078931DF-D6F2-CD70-7240-C1447A8CBD21}"/>
                </a:ext>
              </a:extLst>
            </p:cNvPr>
            <p:cNvSpPr/>
            <p:nvPr/>
          </p:nvSpPr>
          <p:spPr>
            <a:xfrm>
              <a:off x="7844036" y="4522756"/>
              <a:ext cx="3392686" cy="748010"/>
            </a:xfrm>
            <a:prstGeom prst="rect">
              <a:avLst/>
            </a:prstGeom>
            <a:noFill/>
            <a:ln/>
          </p:spPr>
          <p:txBody>
            <a:bodyPr wrap="square" lIns="0" tIns="0" rIns="0" bIns="0" rtlCol="0" anchor="t"/>
            <a:lstStyle/>
            <a:p>
              <a:pPr defTabSz="761970">
                <a:lnSpc>
                  <a:spcPts val="1958"/>
                </a:lnSpc>
              </a:pPr>
              <a:r>
                <a:rPr lang="en-US" sz="1400" dirty="0">
                  <a:solidFill>
                    <a:srgbClr val="3A3630"/>
                  </a:solidFill>
                  <a:latin typeface="Quicksand" panose="020B0604020202020204"/>
                  <a:ea typeface="Source Sans 3" pitchFamily="34" charset="-122"/>
                  <a:cs typeface="Source Sans 3" pitchFamily="34" charset="-120"/>
                </a:rPr>
                <a:t>Be open about challenges faced and explain how you addressed them. Show willingness to learn and adapt</a:t>
              </a:r>
              <a:endParaRPr lang="en-US" sz="1400" dirty="0">
                <a:solidFill>
                  <a:prstClr val="black"/>
                </a:solidFill>
                <a:latin typeface="Quicksand" panose="020B0604020202020204"/>
              </a:endParaRPr>
            </a:p>
          </p:txBody>
        </p:sp>
      </p:grpSp>
      <p:grpSp>
        <p:nvGrpSpPr>
          <p:cNvPr id="68" name="Group 67">
            <a:extLst>
              <a:ext uri="{FF2B5EF4-FFF2-40B4-BE49-F238E27FC236}">
                <a16:creationId xmlns:a16="http://schemas.microsoft.com/office/drawing/2014/main" id="{DAE4D922-6EBA-9F66-9FB6-33EE4ADF3E10}"/>
              </a:ext>
            </a:extLst>
          </p:cNvPr>
          <p:cNvGrpSpPr/>
          <p:nvPr/>
        </p:nvGrpSpPr>
        <p:grpSpPr>
          <a:xfrm>
            <a:off x="799306" y="5470395"/>
            <a:ext cx="10281444" cy="748010"/>
            <a:chOff x="955278" y="5470395"/>
            <a:chExt cx="10281444" cy="748010"/>
          </a:xfrm>
        </p:grpSpPr>
        <p:sp>
          <p:nvSpPr>
            <p:cNvPr id="58" name="Text 25">
              <a:extLst>
                <a:ext uri="{FF2B5EF4-FFF2-40B4-BE49-F238E27FC236}">
                  <a16:creationId xmlns:a16="http://schemas.microsoft.com/office/drawing/2014/main" id="{180A2E7D-49E2-3EE0-C2D6-4E1BCACCBA4C}"/>
                </a:ext>
              </a:extLst>
            </p:cNvPr>
            <p:cNvSpPr/>
            <p:nvPr/>
          </p:nvSpPr>
          <p:spPr>
            <a:xfrm>
              <a:off x="955278" y="5470395"/>
              <a:ext cx="2863057" cy="249337"/>
            </a:xfrm>
            <a:prstGeom prst="rect">
              <a:avLst/>
            </a:prstGeom>
            <a:noFill/>
            <a:ln/>
          </p:spPr>
          <p:txBody>
            <a:bodyPr wrap="none" lIns="0" tIns="0" rIns="0" bIns="0" rtlCol="0" anchor="t"/>
            <a:lstStyle/>
            <a:p>
              <a:pPr defTabSz="761970">
                <a:lnSpc>
                  <a:spcPts val="1958"/>
                </a:lnSpc>
              </a:pPr>
              <a:r>
                <a:rPr lang="en-US" sz="1400" dirty="0">
                  <a:solidFill>
                    <a:srgbClr val="3A3630"/>
                  </a:solidFill>
                  <a:latin typeface="Quicksand" panose="020B0604020202020204"/>
                  <a:ea typeface="Source Sans 3" pitchFamily="34" charset="-122"/>
                  <a:cs typeface="Source Sans 3" pitchFamily="34" charset="-120"/>
                </a:rPr>
                <a:t>Inadequate Practice</a:t>
              </a:r>
              <a:endParaRPr lang="en-US" sz="1400" dirty="0">
                <a:solidFill>
                  <a:prstClr val="black"/>
                </a:solidFill>
                <a:latin typeface="Quicksand" panose="020B0604020202020204"/>
              </a:endParaRPr>
            </a:p>
          </p:txBody>
        </p:sp>
        <p:sp>
          <p:nvSpPr>
            <p:cNvPr id="59" name="Text 26">
              <a:extLst>
                <a:ext uri="{FF2B5EF4-FFF2-40B4-BE49-F238E27FC236}">
                  <a16:creationId xmlns:a16="http://schemas.microsoft.com/office/drawing/2014/main" id="{95863CF2-1741-4B0B-6D7B-3A75F23B7081}"/>
                </a:ext>
              </a:extLst>
            </p:cNvPr>
            <p:cNvSpPr/>
            <p:nvPr/>
          </p:nvSpPr>
          <p:spPr>
            <a:xfrm>
              <a:off x="4136430" y="5470395"/>
              <a:ext cx="3389511" cy="498673"/>
            </a:xfrm>
            <a:prstGeom prst="rect">
              <a:avLst/>
            </a:prstGeom>
            <a:noFill/>
            <a:ln/>
          </p:spPr>
          <p:txBody>
            <a:bodyPr wrap="square" lIns="0" tIns="0" rIns="0" bIns="0" rtlCol="0" anchor="t"/>
            <a:lstStyle/>
            <a:p>
              <a:pPr defTabSz="761970">
                <a:lnSpc>
                  <a:spcPts val="1958"/>
                </a:lnSpc>
              </a:pPr>
              <a:r>
                <a:rPr lang="en-US" sz="1400" dirty="0">
                  <a:solidFill>
                    <a:srgbClr val="3A3630"/>
                  </a:solidFill>
                  <a:latin typeface="Quicksand" panose="020B0604020202020204"/>
                  <a:ea typeface="Source Sans 3" pitchFamily="34" charset="-122"/>
                  <a:cs typeface="Source Sans 3" pitchFamily="34" charset="-120"/>
                </a:rPr>
                <a:t>Leads to nervousness, poor delivery, and inability to articulate thoughts clearly</a:t>
              </a:r>
              <a:endParaRPr lang="en-US" sz="1400" dirty="0">
                <a:solidFill>
                  <a:prstClr val="black"/>
                </a:solidFill>
                <a:latin typeface="Quicksand" panose="020B0604020202020204"/>
              </a:endParaRPr>
            </a:p>
          </p:txBody>
        </p:sp>
        <p:sp>
          <p:nvSpPr>
            <p:cNvPr id="60" name="Text 27">
              <a:extLst>
                <a:ext uri="{FF2B5EF4-FFF2-40B4-BE49-F238E27FC236}">
                  <a16:creationId xmlns:a16="http://schemas.microsoft.com/office/drawing/2014/main" id="{561246A7-E664-C803-0601-545002C57615}"/>
                </a:ext>
              </a:extLst>
            </p:cNvPr>
            <p:cNvSpPr/>
            <p:nvPr/>
          </p:nvSpPr>
          <p:spPr>
            <a:xfrm>
              <a:off x="7844036" y="5470395"/>
              <a:ext cx="3392686" cy="748010"/>
            </a:xfrm>
            <a:prstGeom prst="rect">
              <a:avLst/>
            </a:prstGeom>
            <a:noFill/>
            <a:ln/>
          </p:spPr>
          <p:txBody>
            <a:bodyPr wrap="square" lIns="0" tIns="0" rIns="0" bIns="0" rtlCol="0" anchor="t"/>
            <a:lstStyle/>
            <a:p>
              <a:pPr defTabSz="761970">
                <a:lnSpc>
                  <a:spcPts val="1958"/>
                </a:lnSpc>
              </a:pPr>
              <a:r>
                <a:rPr lang="en-US" sz="1400" dirty="0">
                  <a:solidFill>
                    <a:srgbClr val="3A3630"/>
                  </a:solidFill>
                  <a:latin typeface="Quicksand" panose="020B0604020202020204"/>
                  <a:ea typeface="Source Sans 3" pitchFamily="34" charset="-122"/>
                  <a:cs typeface="Source Sans 3" pitchFamily="34" charset="-120"/>
                </a:rPr>
                <a:t>Regularly practice responses to common behavioral questions. Simulate real interview environment and refine based on feedback</a:t>
              </a:r>
              <a:endParaRPr lang="en-US" sz="1400" dirty="0">
                <a:solidFill>
                  <a:prstClr val="black"/>
                </a:solidFill>
                <a:latin typeface="Quicksand" panose="020B0604020202020204"/>
              </a:endParaRPr>
            </a:p>
          </p:txBody>
        </p:sp>
      </p:grpSp>
      <p:cxnSp>
        <p:nvCxnSpPr>
          <p:cNvPr id="63" name="Straight Connector 62">
            <a:extLst>
              <a:ext uri="{FF2B5EF4-FFF2-40B4-BE49-F238E27FC236}">
                <a16:creationId xmlns:a16="http://schemas.microsoft.com/office/drawing/2014/main" id="{279F323F-A1D2-0627-9195-EA69397F69F5}"/>
              </a:ext>
            </a:extLst>
          </p:cNvPr>
          <p:cNvCxnSpPr>
            <a:cxnSpLocks/>
          </p:cNvCxnSpPr>
          <p:nvPr/>
        </p:nvCxnSpPr>
        <p:spPr>
          <a:xfrm>
            <a:off x="799306" y="2777002"/>
            <a:ext cx="10515600" cy="0"/>
          </a:xfrm>
          <a:prstGeom prst="line">
            <a:avLst/>
          </a:prstGeom>
          <a:ln w="3175">
            <a:solidFill>
              <a:srgbClr val="DADCCE"/>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97C03417-5ACB-8346-47F5-98DAA01761AE}"/>
              </a:ext>
            </a:extLst>
          </p:cNvPr>
          <p:cNvCxnSpPr>
            <a:cxnSpLocks/>
          </p:cNvCxnSpPr>
          <p:nvPr/>
        </p:nvCxnSpPr>
        <p:spPr>
          <a:xfrm>
            <a:off x="799306" y="3475303"/>
            <a:ext cx="10515600" cy="0"/>
          </a:xfrm>
          <a:prstGeom prst="line">
            <a:avLst/>
          </a:prstGeom>
          <a:ln w="3175">
            <a:solidFill>
              <a:srgbClr val="DADCCE"/>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A30466B6-CFE8-9902-8E99-E8460278EEBE}"/>
              </a:ext>
            </a:extLst>
          </p:cNvPr>
          <p:cNvCxnSpPr>
            <a:cxnSpLocks/>
          </p:cNvCxnSpPr>
          <p:nvPr/>
        </p:nvCxnSpPr>
        <p:spPr>
          <a:xfrm>
            <a:off x="799306" y="4422941"/>
            <a:ext cx="10515600" cy="0"/>
          </a:xfrm>
          <a:prstGeom prst="line">
            <a:avLst/>
          </a:prstGeom>
          <a:ln w="3175">
            <a:solidFill>
              <a:srgbClr val="DADCCE"/>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9B0D3128-3135-82C8-AE6A-459429A2D33E}"/>
              </a:ext>
            </a:extLst>
          </p:cNvPr>
          <p:cNvCxnSpPr>
            <a:cxnSpLocks/>
          </p:cNvCxnSpPr>
          <p:nvPr/>
        </p:nvCxnSpPr>
        <p:spPr>
          <a:xfrm>
            <a:off x="799306" y="5370579"/>
            <a:ext cx="10515600" cy="0"/>
          </a:xfrm>
          <a:prstGeom prst="line">
            <a:avLst/>
          </a:prstGeom>
          <a:ln w="3175">
            <a:solidFill>
              <a:srgbClr val="DADCC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2425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C3564-6A24-77A5-80A1-1C19CB21369D}"/>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E03A6F3-6A3C-FD24-AF0C-46CB73E61DA2}"/>
              </a:ext>
            </a:extLst>
          </p:cNvPr>
          <p:cNvGraphicFramePr>
            <a:graphicFrameLocks noChangeAspect="1"/>
          </p:cNvGraphicFramePr>
          <p:nvPr>
            <p:custDataLst>
              <p:tags r:id="rId1"/>
            </p:custDataLst>
            <p:extLst>
              <p:ext uri="{D42A27DB-BD31-4B8C-83A1-F6EECF244321}">
                <p14:modId xmlns:p14="http://schemas.microsoft.com/office/powerpoint/2010/main" val="25740958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8E03A6F3-6A3C-FD24-AF0C-46CB73E61DA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AC451D-3D48-0B68-1FC7-D798434EAA13}"/>
              </a:ext>
            </a:extLst>
          </p:cNvPr>
          <p:cNvSpPr>
            <a:spLocks noGrp="1"/>
          </p:cNvSpPr>
          <p:nvPr>
            <p:ph type="title"/>
          </p:nvPr>
        </p:nvSpPr>
        <p:spPr/>
        <p:txBody>
          <a:bodyPr vert="horz"/>
          <a:lstStyle/>
          <a:p>
            <a:r>
              <a:rPr lang="en-US" dirty="0"/>
              <a:t>Final Notes (1/2)</a:t>
            </a:r>
            <a:endParaRPr lang="en-US" b="0" dirty="0"/>
          </a:p>
        </p:txBody>
      </p:sp>
      <p:sp>
        <p:nvSpPr>
          <p:cNvPr id="6" name="Shape 3">
            <a:extLst>
              <a:ext uri="{FF2B5EF4-FFF2-40B4-BE49-F238E27FC236}">
                <a16:creationId xmlns:a16="http://schemas.microsoft.com/office/drawing/2014/main" id="{66A26E95-46A6-777F-3715-96FD10616558}"/>
              </a:ext>
            </a:extLst>
          </p:cNvPr>
          <p:cNvSpPr/>
          <p:nvPr/>
        </p:nvSpPr>
        <p:spPr>
          <a:xfrm>
            <a:off x="698103" y="1801119"/>
            <a:ext cx="3482182" cy="2144514"/>
          </a:xfrm>
          <a:prstGeom prst="roundRect">
            <a:avLst>
              <a:gd name="adj" fmla="val 4264"/>
            </a:avLst>
          </a:prstGeom>
          <a:solidFill>
            <a:srgbClr val="FEF5E7"/>
          </a:solidFill>
          <a:ln w="22860">
            <a:solidFill>
              <a:srgbClr val="D9CDBA"/>
            </a:solidFill>
            <a:prstDash val="solid"/>
          </a:ln>
        </p:spPr>
        <p:txBody>
          <a:bodyPr/>
          <a:lstStyle/>
          <a:p>
            <a:pPr defTabSz="761970"/>
            <a:endParaRPr lang="en-AE" sz="1500">
              <a:solidFill>
                <a:prstClr val="black"/>
              </a:solidFill>
              <a:latin typeface="Calibri" panose="020F0502020204030204"/>
            </a:endParaRPr>
          </a:p>
        </p:txBody>
      </p:sp>
      <p:sp>
        <p:nvSpPr>
          <p:cNvPr id="10" name="Shape 4">
            <a:extLst>
              <a:ext uri="{FF2B5EF4-FFF2-40B4-BE49-F238E27FC236}">
                <a16:creationId xmlns:a16="http://schemas.microsoft.com/office/drawing/2014/main" id="{8C1C96F5-10A2-5818-FEB6-D500022D73FE}"/>
              </a:ext>
            </a:extLst>
          </p:cNvPr>
          <p:cNvSpPr/>
          <p:nvPr/>
        </p:nvSpPr>
        <p:spPr>
          <a:xfrm>
            <a:off x="679053" y="1801119"/>
            <a:ext cx="76200" cy="2144514"/>
          </a:xfrm>
          <a:prstGeom prst="roundRect">
            <a:avLst>
              <a:gd name="adj" fmla="val 34360"/>
            </a:avLst>
          </a:prstGeom>
          <a:solidFill>
            <a:srgbClr val="38512F"/>
          </a:solidFill>
          <a:ln/>
        </p:spPr>
        <p:txBody>
          <a:bodyPr/>
          <a:lstStyle/>
          <a:p>
            <a:pPr defTabSz="761970"/>
            <a:endParaRPr lang="en-AE" sz="1500">
              <a:solidFill>
                <a:prstClr val="black"/>
              </a:solidFill>
              <a:latin typeface="Calibri" panose="020F0502020204030204"/>
            </a:endParaRPr>
          </a:p>
        </p:txBody>
      </p:sp>
      <p:sp>
        <p:nvSpPr>
          <p:cNvPr id="11" name="Text 5">
            <a:extLst>
              <a:ext uri="{FF2B5EF4-FFF2-40B4-BE49-F238E27FC236}">
                <a16:creationId xmlns:a16="http://schemas.microsoft.com/office/drawing/2014/main" id="{BF59F672-68EF-19F7-2308-21A24B4A3F2A}"/>
              </a:ext>
            </a:extLst>
          </p:cNvPr>
          <p:cNvSpPr/>
          <p:nvPr/>
        </p:nvSpPr>
        <p:spPr>
          <a:xfrm>
            <a:off x="948829" y="1994695"/>
            <a:ext cx="2053432" cy="256679"/>
          </a:xfrm>
          <a:prstGeom prst="rect">
            <a:avLst/>
          </a:prstGeom>
          <a:noFill/>
          <a:ln/>
        </p:spPr>
        <p:txBody>
          <a:bodyPr wrap="none" lIns="0" tIns="0" rIns="0" bIns="0" rtlCol="0" anchor="t"/>
          <a:lstStyle/>
          <a:p>
            <a:pPr defTabSz="761970">
              <a:lnSpc>
                <a:spcPts val="2000"/>
              </a:lnSpc>
            </a:pPr>
            <a:r>
              <a:rPr lang="en-US" sz="1583" b="1" dirty="0">
                <a:solidFill>
                  <a:srgbClr val="3A3630"/>
                </a:solidFill>
                <a:latin typeface="Quicksand" panose="020B0604020202020204"/>
                <a:ea typeface="Lora" pitchFamily="34" charset="-122"/>
                <a:cs typeface="Lora" pitchFamily="34" charset="-120"/>
              </a:rPr>
              <a:t>Know Your Story</a:t>
            </a:r>
            <a:endParaRPr lang="en-US" sz="1583" b="1" dirty="0">
              <a:solidFill>
                <a:prstClr val="black"/>
              </a:solidFill>
              <a:latin typeface="Quicksand" panose="020B0604020202020204"/>
            </a:endParaRPr>
          </a:p>
        </p:txBody>
      </p:sp>
      <p:sp>
        <p:nvSpPr>
          <p:cNvPr id="15" name="Text 6">
            <a:extLst>
              <a:ext uri="{FF2B5EF4-FFF2-40B4-BE49-F238E27FC236}">
                <a16:creationId xmlns:a16="http://schemas.microsoft.com/office/drawing/2014/main" id="{997CEFF6-134D-0535-E112-945B910B3513}"/>
              </a:ext>
            </a:extLst>
          </p:cNvPr>
          <p:cNvSpPr/>
          <p:nvPr/>
        </p:nvSpPr>
        <p:spPr>
          <a:xfrm>
            <a:off x="948829" y="2356048"/>
            <a:ext cx="3037880" cy="1396008"/>
          </a:xfrm>
          <a:prstGeom prst="rect">
            <a:avLst/>
          </a:prstGeom>
          <a:noFill/>
          <a:ln/>
        </p:spPr>
        <p:txBody>
          <a:bodyPr wrap="square" lIns="0" tIns="0" rIns="0" bIns="0" rtlCol="0" anchor="t"/>
          <a:lstStyle/>
          <a:p>
            <a:pPr defTabSz="761970">
              <a:lnSpc>
                <a:spcPts val="2167"/>
              </a:lnSpc>
            </a:pPr>
            <a:r>
              <a:rPr lang="en-US" sz="1400" dirty="0">
                <a:solidFill>
                  <a:srgbClr val="3A3630"/>
                </a:solidFill>
                <a:latin typeface="Quicksand" panose="020B0604020202020204"/>
                <a:ea typeface="Source Sans 3" pitchFamily="34" charset="-122"/>
                <a:cs typeface="Source Sans 3" pitchFamily="34" charset="-120"/>
              </a:rPr>
              <a:t>Have a clear and concise narrative about your career journey, including key milestones and decisions. A coherent story helps interviewers understand your motivations.</a:t>
            </a:r>
            <a:endParaRPr lang="en-US" sz="1400" dirty="0">
              <a:solidFill>
                <a:prstClr val="black"/>
              </a:solidFill>
              <a:latin typeface="Quicksand" panose="020B0604020202020204"/>
            </a:endParaRPr>
          </a:p>
        </p:txBody>
      </p:sp>
      <p:sp>
        <p:nvSpPr>
          <p:cNvPr id="19" name="Shape 7">
            <a:extLst>
              <a:ext uri="{FF2B5EF4-FFF2-40B4-BE49-F238E27FC236}">
                <a16:creationId xmlns:a16="http://schemas.microsoft.com/office/drawing/2014/main" id="{E75C8BDD-4851-1FEF-5C4A-13A7E53FACCA}"/>
              </a:ext>
            </a:extLst>
          </p:cNvPr>
          <p:cNvSpPr/>
          <p:nvPr/>
        </p:nvSpPr>
        <p:spPr>
          <a:xfrm>
            <a:off x="4354810" y="1801119"/>
            <a:ext cx="3482281" cy="2144514"/>
          </a:xfrm>
          <a:prstGeom prst="roundRect">
            <a:avLst>
              <a:gd name="adj" fmla="val 4264"/>
            </a:avLst>
          </a:prstGeom>
          <a:solidFill>
            <a:srgbClr val="FEF5E7"/>
          </a:solidFill>
          <a:ln w="22860">
            <a:solidFill>
              <a:srgbClr val="D9CDBA"/>
            </a:solidFill>
            <a:prstDash val="solid"/>
          </a:ln>
        </p:spPr>
        <p:txBody>
          <a:bodyPr/>
          <a:lstStyle/>
          <a:p>
            <a:pPr defTabSz="761970"/>
            <a:endParaRPr lang="en-AE" sz="1500">
              <a:solidFill>
                <a:prstClr val="black"/>
              </a:solidFill>
              <a:latin typeface="Calibri" panose="020F0502020204030204"/>
            </a:endParaRPr>
          </a:p>
        </p:txBody>
      </p:sp>
      <p:sp>
        <p:nvSpPr>
          <p:cNvPr id="23" name="Shape 8">
            <a:extLst>
              <a:ext uri="{FF2B5EF4-FFF2-40B4-BE49-F238E27FC236}">
                <a16:creationId xmlns:a16="http://schemas.microsoft.com/office/drawing/2014/main" id="{0DB0B629-9B83-7E20-FE7A-53F2E0F474FA}"/>
              </a:ext>
            </a:extLst>
          </p:cNvPr>
          <p:cNvSpPr/>
          <p:nvPr/>
        </p:nvSpPr>
        <p:spPr>
          <a:xfrm>
            <a:off x="4335760" y="1801119"/>
            <a:ext cx="76200" cy="2144514"/>
          </a:xfrm>
          <a:prstGeom prst="roundRect">
            <a:avLst>
              <a:gd name="adj" fmla="val 34360"/>
            </a:avLst>
          </a:prstGeom>
          <a:solidFill>
            <a:srgbClr val="38512F"/>
          </a:solidFill>
          <a:ln/>
        </p:spPr>
        <p:txBody>
          <a:bodyPr/>
          <a:lstStyle/>
          <a:p>
            <a:pPr defTabSz="761970"/>
            <a:endParaRPr lang="en-AE" sz="1500">
              <a:solidFill>
                <a:prstClr val="black"/>
              </a:solidFill>
              <a:latin typeface="Calibri" panose="020F0502020204030204"/>
            </a:endParaRPr>
          </a:p>
        </p:txBody>
      </p:sp>
      <p:sp>
        <p:nvSpPr>
          <p:cNvPr id="27" name="Text 9">
            <a:extLst>
              <a:ext uri="{FF2B5EF4-FFF2-40B4-BE49-F238E27FC236}">
                <a16:creationId xmlns:a16="http://schemas.microsoft.com/office/drawing/2014/main" id="{B9C58649-859D-358C-87AC-95CE2A892AEE}"/>
              </a:ext>
            </a:extLst>
          </p:cNvPr>
          <p:cNvSpPr/>
          <p:nvPr/>
        </p:nvSpPr>
        <p:spPr>
          <a:xfrm>
            <a:off x="4605536" y="1994695"/>
            <a:ext cx="2713038" cy="256679"/>
          </a:xfrm>
          <a:prstGeom prst="rect">
            <a:avLst/>
          </a:prstGeom>
          <a:noFill/>
          <a:ln/>
        </p:spPr>
        <p:txBody>
          <a:bodyPr wrap="none" lIns="0" tIns="0" rIns="0" bIns="0" rtlCol="0" anchor="t"/>
          <a:lstStyle/>
          <a:p>
            <a:pPr defTabSz="761970">
              <a:lnSpc>
                <a:spcPts val="2000"/>
              </a:lnSpc>
            </a:pPr>
            <a:r>
              <a:rPr lang="en-US" sz="1583" b="1" dirty="0">
                <a:solidFill>
                  <a:srgbClr val="3A3630"/>
                </a:solidFill>
                <a:latin typeface="Quicksand" panose="020B0604020202020204"/>
                <a:ea typeface="Lora" pitchFamily="34" charset="-122"/>
                <a:cs typeface="Lora" pitchFamily="34" charset="-120"/>
              </a:rPr>
              <a:t>Highlight Your Unique Value</a:t>
            </a:r>
            <a:endParaRPr lang="en-US" sz="1583" b="1" dirty="0">
              <a:solidFill>
                <a:prstClr val="black"/>
              </a:solidFill>
              <a:latin typeface="Quicksand" panose="020B0604020202020204"/>
            </a:endParaRPr>
          </a:p>
        </p:txBody>
      </p:sp>
      <p:sp>
        <p:nvSpPr>
          <p:cNvPr id="30" name="Text 10">
            <a:extLst>
              <a:ext uri="{FF2B5EF4-FFF2-40B4-BE49-F238E27FC236}">
                <a16:creationId xmlns:a16="http://schemas.microsoft.com/office/drawing/2014/main" id="{DA55D9A5-168F-26A8-8C0D-BF4ECF50B9AC}"/>
              </a:ext>
            </a:extLst>
          </p:cNvPr>
          <p:cNvSpPr/>
          <p:nvPr/>
        </p:nvSpPr>
        <p:spPr>
          <a:xfrm>
            <a:off x="4605536" y="2356048"/>
            <a:ext cx="3037979" cy="1116807"/>
          </a:xfrm>
          <a:prstGeom prst="rect">
            <a:avLst/>
          </a:prstGeom>
          <a:noFill/>
          <a:ln/>
        </p:spPr>
        <p:txBody>
          <a:bodyPr wrap="square" lIns="0" tIns="0" rIns="0" bIns="0" rtlCol="0" anchor="t"/>
          <a:lstStyle/>
          <a:p>
            <a:pPr defTabSz="761970">
              <a:lnSpc>
                <a:spcPts val="2167"/>
              </a:lnSpc>
            </a:pPr>
            <a:r>
              <a:rPr lang="en-US" sz="1400" dirty="0">
                <a:solidFill>
                  <a:srgbClr val="3A3630"/>
                </a:solidFill>
                <a:latin typeface="Quicksand" panose="020B0604020202020204"/>
                <a:ea typeface="Source Sans 3" pitchFamily="34" charset="-122"/>
                <a:cs typeface="Source Sans 3" pitchFamily="34" charset="-120"/>
              </a:rPr>
              <a:t>Emphasize what makes you unique and how your specific skills and experiences can add value to the firm. Stand out from other candidates.</a:t>
            </a:r>
            <a:endParaRPr lang="en-US" sz="1400" dirty="0">
              <a:solidFill>
                <a:prstClr val="black"/>
              </a:solidFill>
              <a:latin typeface="Quicksand" panose="020B0604020202020204"/>
            </a:endParaRPr>
          </a:p>
        </p:txBody>
      </p:sp>
      <p:sp>
        <p:nvSpPr>
          <p:cNvPr id="31" name="Shape 11">
            <a:extLst>
              <a:ext uri="{FF2B5EF4-FFF2-40B4-BE49-F238E27FC236}">
                <a16:creationId xmlns:a16="http://schemas.microsoft.com/office/drawing/2014/main" id="{025607D4-8DAD-292E-8BB6-95FB769082C2}"/>
              </a:ext>
            </a:extLst>
          </p:cNvPr>
          <p:cNvSpPr/>
          <p:nvPr/>
        </p:nvSpPr>
        <p:spPr>
          <a:xfrm>
            <a:off x="8011617" y="1801119"/>
            <a:ext cx="3482281" cy="2144514"/>
          </a:xfrm>
          <a:prstGeom prst="roundRect">
            <a:avLst>
              <a:gd name="adj" fmla="val 4264"/>
            </a:avLst>
          </a:prstGeom>
          <a:solidFill>
            <a:srgbClr val="FEF5E7"/>
          </a:solidFill>
          <a:ln w="22860">
            <a:solidFill>
              <a:srgbClr val="D9CDBA"/>
            </a:solidFill>
            <a:prstDash val="solid"/>
          </a:ln>
        </p:spPr>
        <p:txBody>
          <a:bodyPr/>
          <a:lstStyle/>
          <a:p>
            <a:pPr defTabSz="761970"/>
            <a:endParaRPr lang="en-AE" sz="1500">
              <a:solidFill>
                <a:prstClr val="black"/>
              </a:solidFill>
              <a:latin typeface="Calibri" panose="020F0502020204030204"/>
            </a:endParaRPr>
          </a:p>
        </p:txBody>
      </p:sp>
      <p:sp>
        <p:nvSpPr>
          <p:cNvPr id="44" name="Shape 12">
            <a:extLst>
              <a:ext uri="{FF2B5EF4-FFF2-40B4-BE49-F238E27FC236}">
                <a16:creationId xmlns:a16="http://schemas.microsoft.com/office/drawing/2014/main" id="{046789A1-5226-0437-7809-1DAA909D4C67}"/>
              </a:ext>
            </a:extLst>
          </p:cNvPr>
          <p:cNvSpPr/>
          <p:nvPr/>
        </p:nvSpPr>
        <p:spPr>
          <a:xfrm>
            <a:off x="7992567" y="1801119"/>
            <a:ext cx="76200" cy="2144514"/>
          </a:xfrm>
          <a:prstGeom prst="roundRect">
            <a:avLst>
              <a:gd name="adj" fmla="val 34360"/>
            </a:avLst>
          </a:prstGeom>
          <a:solidFill>
            <a:srgbClr val="38512F"/>
          </a:solidFill>
          <a:ln/>
        </p:spPr>
        <p:txBody>
          <a:bodyPr/>
          <a:lstStyle/>
          <a:p>
            <a:pPr defTabSz="761970"/>
            <a:endParaRPr lang="en-AE" sz="1500">
              <a:solidFill>
                <a:prstClr val="black"/>
              </a:solidFill>
              <a:latin typeface="Calibri" panose="020F0502020204030204"/>
            </a:endParaRPr>
          </a:p>
        </p:txBody>
      </p:sp>
      <p:sp>
        <p:nvSpPr>
          <p:cNvPr id="45" name="Text 13">
            <a:extLst>
              <a:ext uri="{FF2B5EF4-FFF2-40B4-BE49-F238E27FC236}">
                <a16:creationId xmlns:a16="http://schemas.microsoft.com/office/drawing/2014/main" id="{A727FFFC-FAD4-CFA7-D811-B67BE5E304A2}"/>
              </a:ext>
            </a:extLst>
          </p:cNvPr>
          <p:cNvSpPr/>
          <p:nvPr/>
        </p:nvSpPr>
        <p:spPr>
          <a:xfrm>
            <a:off x="8262342" y="1994695"/>
            <a:ext cx="2053432" cy="256679"/>
          </a:xfrm>
          <a:prstGeom prst="rect">
            <a:avLst/>
          </a:prstGeom>
          <a:noFill/>
          <a:ln/>
        </p:spPr>
        <p:txBody>
          <a:bodyPr wrap="none" lIns="0" tIns="0" rIns="0" bIns="0" rtlCol="0" anchor="t"/>
          <a:lstStyle/>
          <a:p>
            <a:pPr defTabSz="761970">
              <a:lnSpc>
                <a:spcPts val="2000"/>
              </a:lnSpc>
            </a:pPr>
            <a:r>
              <a:rPr lang="en-US" sz="1583" b="1" dirty="0">
                <a:solidFill>
                  <a:srgbClr val="3A3630"/>
                </a:solidFill>
                <a:latin typeface="Quicksand" panose="020B0604020202020204"/>
                <a:ea typeface="Lora" pitchFamily="34" charset="-122"/>
                <a:cs typeface="Lora" pitchFamily="34" charset="-120"/>
              </a:rPr>
              <a:t>Show Enthusiasm</a:t>
            </a:r>
            <a:endParaRPr lang="en-US" sz="1583" b="1" dirty="0">
              <a:solidFill>
                <a:prstClr val="black"/>
              </a:solidFill>
              <a:latin typeface="Quicksand" panose="020B0604020202020204"/>
            </a:endParaRPr>
          </a:p>
        </p:txBody>
      </p:sp>
      <p:sp>
        <p:nvSpPr>
          <p:cNvPr id="46" name="Text 14">
            <a:extLst>
              <a:ext uri="{FF2B5EF4-FFF2-40B4-BE49-F238E27FC236}">
                <a16:creationId xmlns:a16="http://schemas.microsoft.com/office/drawing/2014/main" id="{71D9A1E4-C2C5-38C3-9EFF-9B95E46CBB7C}"/>
              </a:ext>
            </a:extLst>
          </p:cNvPr>
          <p:cNvSpPr/>
          <p:nvPr/>
        </p:nvSpPr>
        <p:spPr>
          <a:xfrm>
            <a:off x="8262343" y="2356048"/>
            <a:ext cx="3037979" cy="1116807"/>
          </a:xfrm>
          <a:prstGeom prst="rect">
            <a:avLst/>
          </a:prstGeom>
          <a:noFill/>
          <a:ln/>
        </p:spPr>
        <p:txBody>
          <a:bodyPr wrap="square" lIns="0" tIns="0" rIns="0" bIns="0" rtlCol="0" anchor="t"/>
          <a:lstStyle/>
          <a:p>
            <a:pPr defTabSz="761970">
              <a:lnSpc>
                <a:spcPts val="2167"/>
              </a:lnSpc>
            </a:pPr>
            <a:r>
              <a:rPr lang="en-US" sz="1400" dirty="0">
                <a:solidFill>
                  <a:srgbClr val="3A3630"/>
                </a:solidFill>
                <a:latin typeface="Quicksand" panose="020B0604020202020204"/>
                <a:ea typeface="Source Sans 3" pitchFamily="34" charset="-122"/>
                <a:cs typeface="Source Sans 3" pitchFamily="34" charset="-120"/>
              </a:rPr>
              <a:t>Display genuine enthusiasm and passion for consulting and the specific firm. Enthusiastic candidates are perceived as more motivated and likely to succeed.</a:t>
            </a:r>
            <a:endParaRPr lang="en-US" sz="1400" dirty="0">
              <a:solidFill>
                <a:prstClr val="black"/>
              </a:solidFill>
              <a:latin typeface="Quicksand" panose="020B0604020202020204"/>
            </a:endParaRPr>
          </a:p>
        </p:txBody>
      </p:sp>
      <p:sp>
        <p:nvSpPr>
          <p:cNvPr id="47" name="Shape 15">
            <a:extLst>
              <a:ext uri="{FF2B5EF4-FFF2-40B4-BE49-F238E27FC236}">
                <a16:creationId xmlns:a16="http://schemas.microsoft.com/office/drawing/2014/main" id="{35B829A7-C338-18D7-3A9D-FDE3A58983EE}"/>
              </a:ext>
            </a:extLst>
          </p:cNvPr>
          <p:cNvSpPr/>
          <p:nvPr/>
        </p:nvSpPr>
        <p:spPr>
          <a:xfrm>
            <a:off x="698103" y="4120157"/>
            <a:ext cx="3482182" cy="2121992"/>
          </a:xfrm>
          <a:prstGeom prst="roundRect">
            <a:avLst>
              <a:gd name="adj" fmla="val 4309"/>
            </a:avLst>
          </a:prstGeom>
          <a:solidFill>
            <a:srgbClr val="FEF5E7"/>
          </a:solidFill>
          <a:ln w="22860">
            <a:solidFill>
              <a:srgbClr val="D9CDBA"/>
            </a:solidFill>
            <a:prstDash val="solid"/>
          </a:ln>
        </p:spPr>
        <p:txBody>
          <a:bodyPr/>
          <a:lstStyle/>
          <a:p>
            <a:pPr defTabSz="761970"/>
            <a:endParaRPr lang="en-AE" sz="1500">
              <a:solidFill>
                <a:prstClr val="black"/>
              </a:solidFill>
              <a:latin typeface="Calibri" panose="020F0502020204030204"/>
            </a:endParaRPr>
          </a:p>
        </p:txBody>
      </p:sp>
      <p:sp>
        <p:nvSpPr>
          <p:cNvPr id="48" name="Shape 16">
            <a:extLst>
              <a:ext uri="{FF2B5EF4-FFF2-40B4-BE49-F238E27FC236}">
                <a16:creationId xmlns:a16="http://schemas.microsoft.com/office/drawing/2014/main" id="{F4F1696A-BE89-5C05-F53C-6A5A398E399E}"/>
              </a:ext>
            </a:extLst>
          </p:cNvPr>
          <p:cNvSpPr/>
          <p:nvPr/>
        </p:nvSpPr>
        <p:spPr>
          <a:xfrm>
            <a:off x="679053" y="4120157"/>
            <a:ext cx="76200" cy="2121992"/>
          </a:xfrm>
          <a:prstGeom prst="roundRect">
            <a:avLst>
              <a:gd name="adj" fmla="val 34360"/>
            </a:avLst>
          </a:prstGeom>
          <a:solidFill>
            <a:srgbClr val="38512F"/>
          </a:solidFill>
          <a:ln/>
        </p:spPr>
        <p:txBody>
          <a:bodyPr/>
          <a:lstStyle/>
          <a:p>
            <a:pPr defTabSz="761970"/>
            <a:endParaRPr lang="en-AE" sz="1500">
              <a:solidFill>
                <a:prstClr val="black"/>
              </a:solidFill>
              <a:latin typeface="Calibri" panose="020F0502020204030204"/>
            </a:endParaRPr>
          </a:p>
        </p:txBody>
      </p:sp>
      <p:sp>
        <p:nvSpPr>
          <p:cNvPr id="49" name="Text 17">
            <a:extLst>
              <a:ext uri="{FF2B5EF4-FFF2-40B4-BE49-F238E27FC236}">
                <a16:creationId xmlns:a16="http://schemas.microsoft.com/office/drawing/2014/main" id="{D9A46FEA-F28E-EDC0-BFD2-1AF144B7FC7E}"/>
              </a:ext>
            </a:extLst>
          </p:cNvPr>
          <p:cNvSpPr/>
          <p:nvPr/>
        </p:nvSpPr>
        <p:spPr>
          <a:xfrm>
            <a:off x="948829" y="4313734"/>
            <a:ext cx="2526507" cy="256679"/>
          </a:xfrm>
          <a:prstGeom prst="rect">
            <a:avLst/>
          </a:prstGeom>
          <a:noFill/>
          <a:ln/>
        </p:spPr>
        <p:txBody>
          <a:bodyPr wrap="none" lIns="0" tIns="0" rIns="0" bIns="0" rtlCol="0" anchor="t"/>
          <a:lstStyle/>
          <a:p>
            <a:pPr defTabSz="761970">
              <a:lnSpc>
                <a:spcPts val="2000"/>
              </a:lnSpc>
            </a:pPr>
            <a:r>
              <a:rPr lang="en-US" sz="1583" b="1" dirty="0">
                <a:solidFill>
                  <a:srgbClr val="3A3630"/>
                </a:solidFill>
                <a:latin typeface="Quicksand" panose="020B0604020202020204"/>
                <a:ea typeface="Lora" pitchFamily="34" charset="-122"/>
                <a:cs typeface="Lora" pitchFamily="34" charset="-120"/>
              </a:rPr>
              <a:t>Prepare Specific Examples</a:t>
            </a:r>
            <a:endParaRPr lang="en-US" sz="1583" b="1" dirty="0">
              <a:solidFill>
                <a:prstClr val="black"/>
              </a:solidFill>
              <a:latin typeface="Quicksand" panose="020B0604020202020204"/>
            </a:endParaRPr>
          </a:p>
        </p:txBody>
      </p:sp>
      <p:sp>
        <p:nvSpPr>
          <p:cNvPr id="50" name="Text 18">
            <a:extLst>
              <a:ext uri="{FF2B5EF4-FFF2-40B4-BE49-F238E27FC236}">
                <a16:creationId xmlns:a16="http://schemas.microsoft.com/office/drawing/2014/main" id="{B74DE739-FFB5-5113-93E2-B5289564AA3C}"/>
              </a:ext>
            </a:extLst>
          </p:cNvPr>
          <p:cNvSpPr/>
          <p:nvPr/>
        </p:nvSpPr>
        <p:spPr>
          <a:xfrm>
            <a:off x="948829" y="4720161"/>
            <a:ext cx="3037880" cy="1116807"/>
          </a:xfrm>
          <a:prstGeom prst="rect">
            <a:avLst/>
          </a:prstGeom>
          <a:noFill/>
          <a:ln/>
        </p:spPr>
        <p:txBody>
          <a:bodyPr wrap="square" lIns="0" tIns="0" rIns="0" bIns="0" rtlCol="0" anchor="t"/>
          <a:lstStyle/>
          <a:p>
            <a:pPr defTabSz="761970">
              <a:lnSpc>
                <a:spcPts val="2167"/>
              </a:lnSpc>
            </a:pPr>
            <a:r>
              <a:rPr lang="en-US" sz="1400" dirty="0">
                <a:solidFill>
                  <a:srgbClr val="3A3630"/>
                </a:solidFill>
                <a:latin typeface="Quicksand" panose="020B0604020202020204"/>
                <a:ea typeface="Source Sans 3" pitchFamily="34" charset="-122"/>
                <a:cs typeface="Source Sans 3" pitchFamily="34" charset="-120"/>
              </a:rPr>
              <a:t>Use the STAR method to prepare specific examples of your past experiences. Concrete examples provide compelling evidence of your skills.</a:t>
            </a:r>
            <a:endParaRPr lang="en-US" sz="1400" dirty="0">
              <a:solidFill>
                <a:prstClr val="black"/>
              </a:solidFill>
              <a:latin typeface="Quicksand" panose="020B0604020202020204"/>
            </a:endParaRPr>
          </a:p>
        </p:txBody>
      </p:sp>
      <p:sp>
        <p:nvSpPr>
          <p:cNvPr id="51" name="Shape 19">
            <a:extLst>
              <a:ext uri="{FF2B5EF4-FFF2-40B4-BE49-F238E27FC236}">
                <a16:creationId xmlns:a16="http://schemas.microsoft.com/office/drawing/2014/main" id="{694DB710-B9CE-6CC3-2868-6043669A706A}"/>
              </a:ext>
            </a:extLst>
          </p:cNvPr>
          <p:cNvSpPr/>
          <p:nvPr/>
        </p:nvSpPr>
        <p:spPr>
          <a:xfrm>
            <a:off x="4354810" y="4120157"/>
            <a:ext cx="3482281" cy="2121992"/>
          </a:xfrm>
          <a:prstGeom prst="roundRect">
            <a:avLst>
              <a:gd name="adj" fmla="val 4309"/>
            </a:avLst>
          </a:prstGeom>
          <a:solidFill>
            <a:srgbClr val="FEF5E7"/>
          </a:solidFill>
          <a:ln w="22860">
            <a:solidFill>
              <a:srgbClr val="D9CDBA"/>
            </a:solidFill>
            <a:prstDash val="solid"/>
          </a:ln>
        </p:spPr>
        <p:txBody>
          <a:bodyPr/>
          <a:lstStyle/>
          <a:p>
            <a:pPr defTabSz="761970"/>
            <a:endParaRPr lang="en-AE" sz="1500">
              <a:solidFill>
                <a:prstClr val="black"/>
              </a:solidFill>
              <a:latin typeface="Calibri" panose="020F0502020204030204"/>
            </a:endParaRPr>
          </a:p>
        </p:txBody>
      </p:sp>
      <p:sp>
        <p:nvSpPr>
          <p:cNvPr id="52" name="Shape 20">
            <a:extLst>
              <a:ext uri="{FF2B5EF4-FFF2-40B4-BE49-F238E27FC236}">
                <a16:creationId xmlns:a16="http://schemas.microsoft.com/office/drawing/2014/main" id="{BC2E091F-F121-CA5F-3CE4-010A6F9FB22F}"/>
              </a:ext>
            </a:extLst>
          </p:cNvPr>
          <p:cNvSpPr/>
          <p:nvPr/>
        </p:nvSpPr>
        <p:spPr>
          <a:xfrm>
            <a:off x="4335760" y="4120157"/>
            <a:ext cx="76200" cy="2121992"/>
          </a:xfrm>
          <a:prstGeom prst="roundRect">
            <a:avLst>
              <a:gd name="adj" fmla="val 34360"/>
            </a:avLst>
          </a:prstGeom>
          <a:solidFill>
            <a:srgbClr val="38512F"/>
          </a:solidFill>
          <a:ln/>
        </p:spPr>
        <p:txBody>
          <a:bodyPr/>
          <a:lstStyle/>
          <a:p>
            <a:pPr defTabSz="761970"/>
            <a:endParaRPr lang="en-AE" sz="1500">
              <a:solidFill>
                <a:prstClr val="black"/>
              </a:solidFill>
              <a:latin typeface="Calibri" panose="020F0502020204030204"/>
            </a:endParaRPr>
          </a:p>
        </p:txBody>
      </p:sp>
      <p:sp>
        <p:nvSpPr>
          <p:cNvPr id="53" name="Text 21">
            <a:extLst>
              <a:ext uri="{FF2B5EF4-FFF2-40B4-BE49-F238E27FC236}">
                <a16:creationId xmlns:a16="http://schemas.microsoft.com/office/drawing/2014/main" id="{1D4CA191-2D40-E7C9-D3AD-C3166AB79FF1}"/>
              </a:ext>
            </a:extLst>
          </p:cNvPr>
          <p:cNvSpPr/>
          <p:nvPr/>
        </p:nvSpPr>
        <p:spPr>
          <a:xfrm>
            <a:off x="4605536" y="4313734"/>
            <a:ext cx="3037979" cy="513358"/>
          </a:xfrm>
          <a:prstGeom prst="rect">
            <a:avLst/>
          </a:prstGeom>
          <a:noFill/>
          <a:ln/>
        </p:spPr>
        <p:txBody>
          <a:bodyPr wrap="square" lIns="0" tIns="0" rIns="0" bIns="0" rtlCol="0" anchor="t"/>
          <a:lstStyle/>
          <a:p>
            <a:pPr defTabSz="761970">
              <a:lnSpc>
                <a:spcPts val="2000"/>
              </a:lnSpc>
            </a:pPr>
            <a:r>
              <a:rPr lang="en-US" sz="1583" b="1" dirty="0">
                <a:solidFill>
                  <a:srgbClr val="3A3630"/>
                </a:solidFill>
                <a:latin typeface="Quicksand" panose="020B0604020202020204"/>
                <a:ea typeface="Lora" pitchFamily="34" charset="-122"/>
                <a:cs typeface="Lora" pitchFamily="34" charset="-120"/>
              </a:rPr>
              <a:t>Be Ready to Discuss Weaknesses</a:t>
            </a:r>
            <a:endParaRPr lang="en-US" sz="1583" b="1" dirty="0">
              <a:solidFill>
                <a:prstClr val="black"/>
              </a:solidFill>
              <a:latin typeface="Quicksand" panose="020B0604020202020204"/>
            </a:endParaRPr>
          </a:p>
        </p:txBody>
      </p:sp>
      <p:sp>
        <p:nvSpPr>
          <p:cNvPr id="54" name="Text 22">
            <a:extLst>
              <a:ext uri="{FF2B5EF4-FFF2-40B4-BE49-F238E27FC236}">
                <a16:creationId xmlns:a16="http://schemas.microsoft.com/office/drawing/2014/main" id="{D362B00F-CB02-36BF-8DE1-CF11F21A5008}"/>
              </a:ext>
            </a:extLst>
          </p:cNvPr>
          <p:cNvSpPr/>
          <p:nvPr/>
        </p:nvSpPr>
        <p:spPr>
          <a:xfrm>
            <a:off x="4605536" y="4720161"/>
            <a:ext cx="3037979" cy="1116807"/>
          </a:xfrm>
          <a:prstGeom prst="rect">
            <a:avLst/>
          </a:prstGeom>
          <a:noFill/>
          <a:ln/>
        </p:spPr>
        <p:txBody>
          <a:bodyPr wrap="square" lIns="0" tIns="0" rIns="0" bIns="0" rtlCol="0" anchor="t"/>
          <a:lstStyle/>
          <a:p>
            <a:pPr defTabSz="761970">
              <a:lnSpc>
                <a:spcPts val="2167"/>
              </a:lnSpc>
            </a:pPr>
            <a:r>
              <a:rPr lang="en-US" sz="1400" dirty="0">
                <a:solidFill>
                  <a:srgbClr val="3A3630"/>
                </a:solidFill>
                <a:latin typeface="Quicksand" panose="020B0604020202020204"/>
                <a:ea typeface="Source Sans 3" pitchFamily="34" charset="-122"/>
                <a:cs typeface="Source Sans 3" pitchFamily="34" charset="-120"/>
              </a:rPr>
              <a:t>Discuss your weaknesses or areas for improvement honestly and constructively. Show self-awareness and a growth mindset.</a:t>
            </a:r>
            <a:endParaRPr lang="en-US" sz="1400" dirty="0">
              <a:solidFill>
                <a:prstClr val="black"/>
              </a:solidFill>
              <a:latin typeface="Quicksand" panose="020B0604020202020204"/>
            </a:endParaRPr>
          </a:p>
        </p:txBody>
      </p:sp>
    </p:spTree>
    <p:extLst>
      <p:ext uri="{BB962C8B-B14F-4D97-AF65-F5344CB8AC3E}">
        <p14:creationId xmlns:p14="http://schemas.microsoft.com/office/powerpoint/2010/main" val="1891979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A5579-EADE-7D66-C67D-8B571E106D4D}"/>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B96D768-672A-BCCA-6825-FFB6DA8C1255}"/>
              </a:ext>
            </a:extLst>
          </p:cNvPr>
          <p:cNvGraphicFramePr>
            <a:graphicFrameLocks noChangeAspect="1"/>
          </p:cNvGraphicFramePr>
          <p:nvPr>
            <p:custDataLst>
              <p:tags r:id="rId1"/>
            </p:custDataLst>
            <p:extLst>
              <p:ext uri="{D42A27DB-BD31-4B8C-83A1-F6EECF244321}">
                <p14:modId xmlns:p14="http://schemas.microsoft.com/office/powerpoint/2010/main" val="233381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1B96D768-672A-BCCA-6825-FFB6DA8C12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E249B29-698A-020D-7B57-9730E30D2FD6}"/>
              </a:ext>
            </a:extLst>
          </p:cNvPr>
          <p:cNvSpPr>
            <a:spLocks noGrp="1"/>
          </p:cNvSpPr>
          <p:nvPr>
            <p:ph type="title"/>
          </p:nvPr>
        </p:nvSpPr>
        <p:spPr>
          <a:xfrm>
            <a:off x="725241" y="365126"/>
            <a:ext cx="10515600" cy="779462"/>
          </a:xfrm>
        </p:spPr>
        <p:txBody>
          <a:bodyPr vert="horz" anchor="ctr"/>
          <a:lstStyle/>
          <a:p>
            <a:pPr algn="l"/>
            <a:r>
              <a:rPr lang="en-US" dirty="0"/>
              <a:t>Content</a:t>
            </a:r>
          </a:p>
        </p:txBody>
      </p:sp>
      <p:grpSp>
        <p:nvGrpSpPr>
          <p:cNvPr id="51" name="Group 50">
            <a:extLst>
              <a:ext uri="{FF2B5EF4-FFF2-40B4-BE49-F238E27FC236}">
                <a16:creationId xmlns:a16="http://schemas.microsoft.com/office/drawing/2014/main" id="{E860D83A-A0DB-091F-737A-BA55F4ACB7F7}"/>
              </a:ext>
            </a:extLst>
          </p:cNvPr>
          <p:cNvGrpSpPr/>
          <p:nvPr/>
        </p:nvGrpSpPr>
        <p:grpSpPr>
          <a:xfrm>
            <a:off x="6654092" y="2431408"/>
            <a:ext cx="3202299" cy="3248819"/>
            <a:chOff x="4377820" y="2664872"/>
            <a:chExt cx="3202299" cy="3248819"/>
          </a:xfrm>
        </p:grpSpPr>
        <p:sp>
          <p:nvSpPr>
            <p:cNvPr id="40" name="Text 9">
              <a:extLst>
                <a:ext uri="{FF2B5EF4-FFF2-40B4-BE49-F238E27FC236}">
                  <a16:creationId xmlns:a16="http://schemas.microsoft.com/office/drawing/2014/main" id="{31363556-4159-CEED-7550-ECD8CC328F00}"/>
                </a:ext>
              </a:extLst>
            </p:cNvPr>
            <p:cNvSpPr/>
            <p:nvPr/>
          </p:nvSpPr>
          <p:spPr>
            <a:xfrm>
              <a:off x="4377820" y="2664872"/>
              <a:ext cx="3202299" cy="848737"/>
            </a:xfrm>
            <a:prstGeom prst="rect">
              <a:avLst/>
            </a:prstGeom>
            <a:noFill/>
            <a:ln/>
          </p:spPr>
          <p:txBody>
            <a:bodyPr wrap="square" lIns="0" tIns="0" rIns="0" bIns="0" rtlCol="0" anchor="t"/>
            <a:lstStyle/>
            <a:p>
              <a:pPr marL="285739" indent="-285739" defTabSz="761970">
                <a:lnSpc>
                  <a:spcPts val="2167"/>
                </a:lnSpc>
                <a:buSzPct val="100000"/>
                <a:buFontTx/>
                <a:buChar char="•"/>
              </a:pPr>
              <a:endParaRPr lang="en-US" sz="1600" dirty="0">
                <a:solidFill>
                  <a:prstClr val="black"/>
                </a:solidFill>
                <a:latin typeface="Quicksand"/>
              </a:endParaRPr>
            </a:p>
          </p:txBody>
        </p:sp>
        <p:sp>
          <p:nvSpPr>
            <p:cNvPr id="41" name="Text 10">
              <a:extLst>
                <a:ext uri="{FF2B5EF4-FFF2-40B4-BE49-F238E27FC236}">
                  <a16:creationId xmlns:a16="http://schemas.microsoft.com/office/drawing/2014/main" id="{5B12E32C-68C7-AD31-0FC0-8695B739D649}"/>
                </a:ext>
              </a:extLst>
            </p:cNvPr>
            <p:cNvSpPr/>
            <p:nvPr/>
          </p:nvSpPr>
          <p:spPr>
            <a:xfrm>
              <a:off x="4377820" y="3606354"/>
              <a:ext cx="3202299" cy="424369"/>
            </a:xfrm>
            <a:prstGeom prst="rect">
              <a:avLst/>
            </a:prstGeom>
            <a:noFill/>
            <a:ln/>
          </p:spPr>
          <p:txBody>
            <a:bodyPr wrap="none" lIns="0" tIns="0" rIns="0" bIns="0" rtlCol="0" anchor="t"/>
            <a:lstStyle/>
            <a:p>
              <a:pPr marL="285739" indent="-285739" defTabSz="761970">
                <a:lnSpc>
                  <a:spcPts val="2167"/>
                </a:lnSpc>
                <a:buSzPct val="100000"/>
                <a:buFontTx/>
                <a:buChar char="•"/>
              </a:pPr>
              <a:endParaRPr lang="en-US" sz="1600" dirty="0">
                <a:solidFill>
                  <a:prstClr val="black"/>
                </a:solidFill>
                <a:latin typeface="Quicksand"/>
              </a:endParaRPr>
            </a:p>
          </p:txBody>
        </p:sp>
        <p:sp>
          <p:nvSpPr>
            <p:cNvPr id="42" name="Text 11">
              <a:extLst>
                <a:ext uri="{FF2B5EF4-FFF2-40B4-BE49-F238E27FC236}">
                  <a16:creationId xmlns:a16="http://schemas.microsoft.com/office/drawing/2014/main" id="{CB7F2037-8104-5378-0127-467614197209}"/>
                </a:ext>
              </a:extLst>
            </p:cNvPr>
            <p:cNvSpPr/>
            <p:nvPr/>
          </p:nvSpPr>
          <p:spPr>
            <a:xfrm>
              <a:off x="4377820" y="4123469"/>
              <a:ext cx="3202299" cy="848737"/>
            </a:xfrm>
            <a:prstGeom prst="rect">
              <a:avLst/>
            </a:prstGeom>
            <a:noFill/>
            <a:ln/>
          </p:spPr>
          <p:txBody>
            <a:bodyPr wrap="square" lIns="0" tIns="0" rIns="0" bIns="0" rtlCol="0" anchor="t"/>
            <a:lstStyle/>
            <a:p>
              <a:pPr marL="285739" indent="-285739" defTabSz="761970">
                <a:lnSpc>
                  <a:spcPts val="2167"/>
                </a:lnSpc>
                <a:buSzPct val="100000"/>
                <a:buFontTx/>
                <a:buChar char="•"/>
              </a:pPr>
              <a:endParaRPr lang="en-US" sz="1600" dirty="0">
                <a:solidFill>
                  <a:prstClr val="black"/>
                </a:solidFill>
                <a:latin typeface="Quicksand"/>
              </a:endParaRPr>
            </a:p>
          </p:txBody>
        </p:sp>
        <p:sp>
          <p:nvSpPr>
            <p:cNvPr id="43" name="Text 12">
              <a:extLst>
                <a:ext uri="{FF2B5EF4-FFF2-40B4-BE49-F238E27FC236}">
                  <a16:creationId xmlns:a16="http://schemas.microsoft.com/office/drawing/2014/main" id="{FB50BDE7-64FA-4D36-D67A-216F680BE9AA}"/>
                </a:ext>
              </a:extLst>
            </p:cNvPr>
            <p:cNvSpPr/>
            <p:nvPr/>
          </p:nvSpPr>
          <p:spPr>
            <a:xfrm>
              <a:off x="4377820" y="5064954"/>
              <a:ext cx="3202299" cy="848737"/>
            </a:xfrm>
            <a:prstGeom prst="rect">
              <a:avLst/>
            </a:prstGeom>
            <a:noFill/>
            <a:ln/>
          </p:spPr>
          <p:txBody>
            <a:bodyPr wrap="square" lIns="0" tIns="0" rIns="0" bIns="0" rtlCol="0" anchor="t"/>
            <a:lstStyle/>
            <a:p>
              <a:pPr marL="285739" indent="-285739" defTabSz="761970">
                <a:lnSpc>
                  <a:spcPts val="2167"/>
                </a:lnSpc>
                <a:buSzPct val="100000"/>
                <a:buFontTx/>
                <a:buChar char="•"/>
              </a:pPr>
              <a:endParaRPr lang="en-US" sz="1600" dirty="0">
                <a:solidFill>
                  <a:prstClr val="black"/>
                </a:solidFill>
                <a:latin typeface="Quicksand"/>
              </a:endParaRPr>
            </a:p>
          </p:txBody>
        </p:sp>
      </p:grpSp>
      <p:sp>
        <p:nvSpPr>
          <p:cNvPr id="3" name="Rectangle: Rounded Corners 2">
            <a:extLst>
              <a:ext uri="{FF2B5EF4-FFF2-40B4-BE49-F238E27FC236}">
                <a16:creationId xmlns:a16="http://schemas.microsoft.com/office/drawing/2014/main" id="{DCE0AF6F-0517-7990-0AB4-282F80F48FBC}"/>
              </a:ext>
            </a:extLst>
          </p:cNvPr>
          <p:cNvSpPr/>
          <p:nvPr/>
        </p:nvSpPr>
        <p:spPr>
          <a:xfrm>
            <a:off x="725240" y="1674254"/>
            <a:ext cx="10595289" cy="4082602"/>
          </a:xfrm>
          <a:prstGeom prst="roundRect">
            <a:avLst>
              <a:gd name="adj" fmla="val 5299"/>
            </a:avLst>
          </a:prstGeom>
          <a:solidFill>
            <a:srgbClr val="FEF5E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rgbClr val="5E6246"/>
                </a:solidFill>
              </a:rPr>
              <a:t>01. Introduction</a:t>
            </a:r>
          </a:p>
          <a:p>
            <a:endParaRPr lang="en-US" b="1" dirty="0">
              <a:solidFill>
                <a:srgbClr val="5E6246"/>
              </a:solidFill>
            </a:endParaRPr>
          </a:p>
          <a:p>
            <a:r>
              <a:rPr lang="en-US" b="1" dirty="0">
                <a:solidFill>
                  <a:srgbClr val="5E6246"/>
                </a:solidFill>
              </a:rPr>
              <a:t>02. Behavioral questions</a:t>
            </a:r>
          </a:p>
          <a:p>
            <a:endParaRPr lang="en-US" b="1" dirty="0">
              <a:solidFill>
                <a:srgbClr val="5E6246"/>
              </a:solidFill>
            </a:endParaRPr>
          </a:p>
          <a:p>
            <a:r>
              <a:rPr lang="en-US" b="1" dirty="0">
                <a:solidFill>
                  <a:srgbClr val="5E6246"/>
                </a:solidFill>
              </a:rPr>
              <a:t> 03. STAR method</a:t>
            </a:r>
          </a:p>
          <a:p>
            <a:r>
              <a:rPr lang="en-US" b="1" dirty="0">
                <a:solidFill>
                  <a:srgbClr val="5E6246"/>
                </a:solidFill>
              </a:rPr>
              <a:t> </a:t>
            </a:r>
          </a:p>
          <a:p>
            <a:r>
              <a:rPr lang="en-US" b="1" dirty="0">
                <a:solidFill>
                  <a:srgbClr val="5E6246"/>
                </a:solidFill>
              </a:rPr>
              <a:t>04. Additional Practice Questions </a:t>
            </a:r>
          </a:p>
          <a:p>
            <a:endParaRPr lang="en-US" b="1" dirty="0">
              <a:solidFill>
                <a:srgbClr val="5E6246"/>
              </a:solidFill>
            </a:endParaRPr>
          </a:p>
          <a:p>
            <a:r>
              <a:rPr lang="en-US" b="1" dirty="0">
                <a:solidFill>
                  <a:srgbClr val="5E6246"/>
                </a:solidFill>
              </a:rPr>
              <a:t>05. Key Competencies</a:t>
            </a:r>
          </a:p>
          <a:p>
            <a:r>
              <a:rPr lang="en-US" b="1" dirty="0">
                <a:solidFill>
                  <a:srgbClr val="5E6246"/>
                </a:solidFill>
              </a:rPr>
              <a:t> </a:t>
            </a:r>
          </a:p>
          <a:p>
            <a:r>
              <a:rPr lang="en-US" b="1" dirty="0">
                <a:solidFill>
                  <a:srgbClr val="5E6246"/>
                </a:solidFill>
              </a:rPr>
              <a:t>06. Avoiding Pitfalls and Final Notes</a:t>
            </a:r>
          </a:p>
          <a:p>
            <a:endParaRPr lang="en-US" b="1" dirty="0">
              <a:solidFill>
                <a:srgbClr val="5E6246"/>
              </a:solidFill>
            </a:endParaRPr>
          </a:p>
        </p:txBody>
      </p:sp>
    </p:spTree>
    <p:extLst>
      <p:ext uri="{BB962C8B-B14F-4D97-AF65-F5344CB8AC3E}">
        <p14:creationId xmlns:p14="http://schemas.microsoft.com/office/powerpoint/2010/main" val="3573694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943B9-B567-61B6-F68B-0C5ECA5F9DB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AD70C17-8049-F7A4-2C5B-DD620AFDBABA}"/>
              </a:ext>
            </a:extLst>
          </p:cNvPr>
          <p:cNvGraphicFramePr>
            <a:graphicFrameLocks noChangeAspect="1"/>
          </p:cNvGraphicFramePr>
          <p:nvPr>
            <p:custDataLst>
              <p:tags r:id="rId1"/>
            </p:custDataLst>
            <p:extLst>
              <p:ext uri="{D42A27DB-BD31-4B8C-83A1-F6EECF244321}">
                <p14:modId xmlns:p14="http://schemas.microsoft.com/office/powerpoint/2010/main" val="4291616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DAD70C17-8049-F7A4-2C5B-DD620AFDBA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E0D7F4-893D-78B7-B5F1-2F5A444B5E3C}"/>
              </a:ext>
            </a:extLst>
          </p:cNvPr>
          <p:cNvSpPr>
            <a:spLocks noGrp="1"/>
          </p:cNvSpPr>
          <p:nvPr>
            <p:ph type="title"/>
          </p:nvPr>
        </p:nvSpPr>
        <p:spPr/>
        <p:txBody>
          <a:bodyPr vert="horz"/>
          <a:lstStyle/>
          <a:p>
            <a:r>
              <a:rPr lang="en-US" dirty="0"/>
              <a:t>Final Notes (2/2)</a:t>
            </a:r>
            <a:endParaRPr lang="en-US" b="0" dirty="0"/>
          </a:p>
        </p:txBody>
      </p:sp>
      <p:grpSp>
        <p:nvGrpSpPr>
          <p:cNvPr id="42" name="Group 41">
            <a:extLst>
              <a:ext uri="{FF2B5EF4-FFF2-40B4-BE49-F238E27FC236}">
                <a16:creationId xmlns:a16="http://schemas.microsoft.com/office/drawing/2014/main" id="{56E34AE7-3916-6EBB-E969-4BC97DFDE02A}"/>
              </a:ext>
            </a:extLst>
          </p:cNvPr>
          <p:cNvGrpSpPr/>
          <p:nvPr/>
        </p:nvGrpSpPr>
        <p:grpSpPr>
          <a:xfrm>
            <a:off x="738118" y="1807477"/>
            <a:ext cx="8402751" cy="528617"/>
            <a:chOff x="738118" y="1807477"/>
            <a:chExt cx="8402751" cy="528617"/>
          </a:xfrm>
        </p:grpSpPr>
        <p:sp>
          <p:nvSpPr>
            <p:cNvPr id="5" name="Shape 1">
              <a:extLst>
                <a:ext uri="{FF2B5EF4-FFF2-40B4-BE49-F238E27FC236}">
                  <a16:creationId xmlns:a16="http://schemas.microsoft.com/office/drawing/2014/main" id="{261618A7-77CA-BBA2-94F2-ED12C1556163}"/>
                </a:ext>
              </a:extLst>
            </p:cNvPr>
            <p:cNvSpPr>
              <a:spLocks/>
            </p:cNvSpPr>
            <p:nvPr/>
          </p:nvSpPr>
          <p:spPr>
            <a:xfrm>
              <a:off x="738118" y="1807477"/>
              <a:ext cx="478935" cy="528617"/>
            </a:xfrm>
            <a:prstGeom prst="roundRect">
              <a:avLst>
                <a:gd name="adj" fmla="val 6668"/>
              </a:avLst>
            </a:prstGeom>
            <a:solidFill>
              <a:srgbClr val="F3E7D4"/>
            </a:solidFill>
            <a:ln/>
          </p:spPr>
          <p:txBody>
            <a:bodyPr/>
            <a:lstStyle/>
            <a:p>
              <a:pPr algn="ctr" defTabSz="761970"/>
              <a:r>
                <a:rPr lang="en-AE" b="1" dirty="0">
                  <a:solidFill>
                    <a:prstClr val="black"/>
                  </a:solidFill>
                  <a:latin typeface="Quicksand" panose="020B0604020202020204"/>
                </a:rPr>
                <a:t>1</a:t>
              </a:r>
            </a:p>
          </p:txBody>
        </p:sp>
        <p:grpSp>
          <p:nvGrpSpPr>
            <p:cNvPr id="41" name="Group 40">
              <a:extLst>
                <a:ext uri="{FF2B5EF4-FFF2-40B4-BE49-F238E27FC236}">
                  <a16:creationId xmlns:a16="http://schemas.microsoft.com/office/drawing/2014/main" id="{B4DDDA33-77F9-A5DA-F29C-E38498900EFC}"/>
                </a:ext>
              </a:extLst>
            </p:cNvPr>
            <p:cNvGrpSpPr/>
            <p:nvPr/>
          </p:nvGrpSpPr>
          <p:grpSpPr>
            <a:xfrm>
              <a:off x="1317272" y="1863432"/>
              <a:ext cx="7823597" cy="416708"/>
              <a:chOff x="1317272" y="1863432"/>
              <a:chExt cx="7823597" cy="416708"/>
            </a:xfrm>
          </p:grpSpPr>
          <p:sp>
            <p:nvSpPr>
              <p:cNvPr id="7" name="Text 3">
                <a:extLst>
                  <a:ext uri="{FF2B5EF4-FFF2-40B4-BE49-F238E27FC236}">
                    <a16:creationId xmlns:a16="http://schemas.microsoft.com/office/drawing/2014/main" id="{0183B13D-B768-6B80-D006-45726DA7C3D0}"/>
                  </a:ext>
                </a:extLst>
              </p:cNvPr>
              <p:cNvSpPr/>
              <p:nvPr/>
            </p:nvSpPr>
            <p:spPr>
              <a:xfrm>
                <a:off x="1317272" y="1863432"/>
                <a:ext cx="1420713" cy="177602"/>
              </a:xfrm>
              <a:prstGeom prst="rect">
                <a:avLst/>
              </a:prstGeom>
              <a:noFill/>
              <a:ln/>
            </p:spPr>
            <p:txBody>
              <a:bodyPr wrap="none" lIns="0" tIns="0" rIns="0" bIns="0" rtlCol="0" anchor="t"/>
              <a:lstStyle/>
              <a:p>
                <a:pPr defTabSz="761970">
                  <a:lnSpc>
                    <a:spcPts val="1375"/>
                  </a:lnSpc>
                </a:pPr>
                <a:r>
                  <a:rPr lang="en-US" sz="2000" b="1" dirty="0">
                    <a:solidFill>
                      <a:srgbClr val="3A3630"/>
                    </a:solidFill>
                    <a:latin typeface="Quicksand" panose="020B0604020202020204"/>
                    <a:ea typeface="Lora" pitchFamily="34" charset="-122"/>
                    <a:cs typeface="Lora" pitchFamily="34" charset="-120"/>
                  </a:rPr>
                  <a:t>Research the Firm</a:t>
                </a:r>
                <a:endParaRPr lang="en-US" sz="2000" b="1" dirty="0">
                  <a:solidFill>
                    <a:prstClr val="black"/>
                  </a:solidFill>
                  <a:latin typeface="Quicksand" panose="020B0604020202020204"/>
                </a:endParaRPr>
              </a:p>
            </p:txBody>
          </p:sp>
          <p:sp>
            <p:nvSpPr>
              <p:cNvPr id="8" name="Text 4">
                <a:extLst>
                  <a:ext uri="{FF2B5EF4-FFF2-40B4-BE49-F238E27FC236}">
                    <a16:creationId xmlns:a16="http://schemas.microsoft.com/office/drawing/2014/main" id="{D8F78669-6711-F20D-E88C-FC63006F1A86}"/>
                  </a:ext>
                </a:extLst>
              </p:cNvPr>
              <p:cNvSpPr/>
              <p:nvPr/>
            </p:nvSpPr>
            <p:spPr>
              <a:xfrm>
                <a:off x="1317272" y="2086961"/>
                <a:ext cx="7823597" cy="193179"/>
              </a:xfrm>
              <a:prstGeom prst="rect">
                <a:avLst/>
              </a:prstGeom>
              <a:noFill/>
              <a:ln/>
            </p:spPr>
            <p:txBody>
              <a:bodyPr wrap="none" lIns="0" tIns="0" rIns="0" bIns="0" rtlCol="0" anchor="t"/>
              <a:lstStyle/>
              <a:p>
                <a:pPr defTabSz="761970">
                  <a:lnSpc>
                    <a:spcPts val="1500"/>
                  </a:lnSpc>
                </a:pPr>
                <a:r>
                  <a:rPr lang="en-US" sz="1600" i="1" dirty="0">
                    <a:solidFill>
                      <a:schemeClr val="bg2">
                        <a:lumMod val="50000"/>
                      </a:schemeClr>
                    </a:solidFill>
                    <a:latin typeface="Quicksand" panose="020B0604020202020204"/>
                    <a:ea typeface="Source Sans 3" pitchFamily="34" charset="-122"/>
                    <a:cs typeface="Source Sans 3" pitchFamily="34" charset="-120"/>
                  </a:rPr>
                  <a:t>Study the firm's culture and values. Tailor your responses to demonstrate how your values align with the firm's culture.</a:t>
                </a:r>
                <a:endParaRPr lang="en-US" sz="1600" i="1" dirty="0">
                  <a:solidFill>
                    <a:schemeClr val="bg2">
                      <a:lumMod val="50000"/>
                    </a:schemeClr>
                  </a:solidFill>
                  <a:latin typeface="Quicksand" panose="020B0604020202020204"/>
                </a:endParaRPr>
              </a:p>
            </p:txBody>
          </p:sp>
        </p:grpSp>
      </p:grpSp>
      <p:grpSp>
        <p:nvGrpSpPr>
          <p:cNvPr id="40" name="Group 39">
            <a:extLst>
              <a:ext uri="{FF2B5EF4-FFF2-40B4-BE49-F238E27FC236}">
                <a16:creationId xmlns:a16="http://schemas.microsoft.com/office/drawing/2014/main" id="{52185AE5-EB16-8C9B-343D-F19AE867B706}"/>
              </a:ext>
            </a:extLst>
          </p:cNvPr>
          <p:cNvGrpSpPr/>
          <p:nvPr/>
        </p:nvGrpSpPr>
        <p:grpSpPr>
          <a:xfrm>
            <a:off x="738118" y="2536751"/>
            <a:ext cx="8402751" cy="528617"/>
            <a:chOff x="738118" y="2549120"/>
            <a:chExt cx="8402751" cy="528617"/>
          </a:xfrm>
        </p:grpSpPr>
        <p:sp>
          <p:nvSpPr>
            <p:cNvPr id="9" name="Shape 5">
              <a:extLst>
                <a:ext uri="{FF2B5EF4-FFF2-40B4-BE49-F238E27FC236}">
                  <a16:creationId xmlns:a16="http://schemas.microsoft.com/office/drawing/2014/main" id="{B3F5A6E6-EF2F-5978-759B-2DB40F4CAEFE}"/>
                </a:ext>
              </a:extLst>
            </p:cNvPr>
            <p:cNvSpPr>
              <a:spLocks/>
            </p:cNvSpPr>
            <p:nvPr/>
          </p:nvSpPr>
          <p:spPr>
            <a:xfrm>
              <a:off x="738118" y="2549120"/>
              <a:ext cx="478935" cy="528617"/>
            </a:xfrm>
            <a:prstGeom prst="roundRect">
              <a:avLst>
                <a:gd name="adj" fmla="val 6668"/>
              </a:avLst>
            </a:prstGeom>
            <a:solidFill>
              <a:srgbClr val="F3E7D4"/>
            </a:solidFill>
            <a:ln/>
          </p:spPr>
          <p:txBody>
            <a:bodyPr/>
            <a:lstStyle/>
            <a:p>
              <a:pPr algn="ctr" defTabSz="761970"/>
              <a:r>
                <a:rPr lang="en-AE" b="1">
                  <a:solidFill>
                    <a:prstClr val="black"/>
                  </a:solidFill>
                  <a:latin typeface="Quicksand" panose="020B0604020202020204"/>
                </a:rPr>
                <a:t>2</a:t>
              </a:r>
              <a:endParaRPr lang="en-AE" b="1" dirty="0">
                <a:solidFill>
                  <a:prstClr val="black"/>
                </a:solidFill>
                <a:latin typeface="Quicksand" panose="020B0604020202020204"/>
              </a:endParaRPr>
            </a:p>
          </p:txBody>
        </p:sp>
        <p:grpSp>
          <p:nvGrpSpPr>
            <p:cNvPr id="39" name="Group 38">
              <a:extLst>
                <a:ext uri="{FF2B5EF4-FFF2-40B4-BE49-F238E27FC236}">
                  <a16:creationId xmlns:a16="http://schemas.microsoft.com/office/drawing/2014/main" id="{45B03C64-0805-C105-50FC-E006067C93AC}"/>
                </a:ext>
              </a:extLst>
            </p:cNvPr>
            <p:cNvGrpSpPr/>
            <p:nvPr/>
          </p:nvGrpSpPr>
          <p:grpSpPr>
            <a:xfrm>
              <a:off x="1317272" y="2589614"/>
              <a:ext cx="7823597" cy="447628"/>
              <a:chOff x="1317272" y="2589614"/>
              <a:chExt cx="7823597" cy="447628"/>
            </a:xfrm>
          </p:grpSpPr>
          <p:sp>
            <p:nvSpPr>
              <p:cNvPr id="12" name="Text 7">
                <a:extLst>
                  <a:ext uri="{FF2B5EF4-FFF2-40B4-BE49-F238E27FC236}">
                    <a16:creationId xmlns:a16="http://schemas.microsoft.com/office/drawing/2014/main" id="{6DE4A775-3A2C-7FD1-CE5C-55B6EE9CB504}"/>
                  </a:ext>
                </a:extLst>
              </p:cNvPr>
              <p:cNvSpPr/>
              <p:nvPr/>
            </p:nvSpPr>
            <p:spPr>
              <a:xfrm>
                <a:off x="1317272" y="2589614"/>
                <a:ext cx="1420713" cy="177602"/>
              </a:xfrm>
              <a:prstGeom prst="rect">
                <a:avLst/>
              </a:prstGeom>
              <a:noFill/>
              <a:ln/>
            </p:spPr>
            <p:txBody>
              <a:bodyPr wrap="none" lIns="0" tIns="0" rIns="0" bIns="0" rtlCol="0" anchor="t"/>
              <a:lstStyle/>
              <a:p>
                <a:pPr defTabSz="761970">
                  <a:lnSpc>
                    <a:spcPts val="1375"/>
                  </a:lnSpc>
                </a:pPr>
                <a:r>
                  <a:rPr lang="en-US" sz="2000" b="1" dirty="0">
                    <a:solidFill>
                      <a:srgbClr val="3A3630"/>
                    </a:solidFill>
                    <a:latin typeface="Quicksand" panose="020B0604020202020204"/>
                    <a:ea typeface="Lora" pitchFamily="34" charset="-122"/>
                    <a:cs typeface="Lora" pitchFamily="34" charset="-120"/>
                  </a:rPr>
                  <a:t>Prepare STAR Stories</a:t>
                </a:r>
                <a:endParaRPr lang="en-US" sz="2000" b="1" dirty="0">
                  <a:solidFill>
                    <a:prstClr val="black"/>
                  </a:solidFill>
                  <a:latin typeface="Quicksand" panose="020B0604020202020204"/>
                </a:endParaRPr>
              </a:p>
            </p:txBody>
          </p:sp>
          <p:sp>
            <p:nvSpPr>
              <p:cNvPr id="13" name="Text 8">
                <a:extLst>
                  <a:ext uri="{FF2B5EF4-FFF2-40B4-BE49-F238E27FC236}">
                    <a16:creationId xmlns:a16="http://schemas.microsoft.com/office/drawing/2014/main" id="{0B9551D2-AFCB-BE3C-55A3-42DDF332C933}"/>
                  </a:ext>
                </a:extLst>
              </p:cNvPr>
              <p:cNvSpPr/>
              <p:nvPr/>
            </p:nvSpPr>
            <p:spPr>
              <a:xfrm>
                <a:off x="1317272" y="2844063"/>
                <a:ext cx="7823597" cy="193179"/>
              </a:xfrm>
              <a:prstGeom prst="rect">
                <a:avLst/>
              </a:prstGeom>
              <a:noFill/>
              <a:ln/>
            </p:spPr>
            <p:txBody>
              <a:bodyPr wrap="none" lIns="0" tIns="0" rIns="0" bIns="0" rtlCol="0" anchor="t"/>
              <a:lstStyle/>
              <a:p>
                <a:pPr defTabSz="761970">
                  <a:lnSpc>
                    <a:spcPts val="1500"/>
                  </a:lnSpc>
                </a:pPr>
                <a:r>
                  <a:rPr lang="en-US" sz="1600" i="1" dirty="0">
                    <a:solidFill>
                      <a:schemeClr val="bg2">
                        <a:lumMod val="50000"/>
                      </a:schemeClr>
                    </a:solidFill>
                    <a:latin typeface="Quicksand" panose="020B0604020202020204"/>
                    <a:ea typeface="Source Sans 3" pitchFamily="34" charset="-122"/>
                    <a:cs typeface="Source Sans 3" pitchFamily="34" charset="-120"/>
                  </a:rPr>
                  <a:t>Develop stories that highlight your key competencies and practice delivering them with clarity and confidence.</a:t>
                </a:r>
                <a:endParaRPr lang="en-US" sz="1600" i="1" dirty="0">
                  <a:solidFill>
                    <a:schemeClr val="bg2">
                      <a:lumMod val="50000"/>
                    </a:schemeClr>
                  </a:solidFill>
                  <a:latin typeface="Quicksand" panose="020B0604020202020204"/>
                </a:endParaRPr>
              </a:p>
            </p:txBody>
          </p:sp>
        </p:grpSp>
      </p:grpSp>
      <p:grpSp>
        <p:nvGrpSpPr>
          <p:cNvPr id="38" name="Group 37">
            <a:extLst>
              <a:ext uri="{FF2B5EF4-FFF2-40B4-BE49-F238E27FC236}">
                <a16:creationId xmlns:a16="http://schemas.microsoft.com/office/drawing/2014/main" id="{AEBC44A9-9075-4ADE-71C3-5EECA49AA666}"/>
              </a:ext>
            </a:extLst>
          </p:cNvPr>
          <p:cNvGrpSpPr/>
          <p:nvPr/>
        </p:nvGrpSpPr>
        <p:grpSpPr>
          <a:xfrm>
            <a:off x="738118" y="3266025"/>
            <a:ext cx="8402751" cy="528617"/>
            <a:chOff x="738118" y="3232065"/>
            <a:chExt cx="8402751" cy="528617"/>
          </a:xfrm>
        </p:grpSpPr>
        <p:sp>
          <p:nvSpPr>
            <p:cNvPr id="14" name="Shape 9">
              <a:extLst>
                <a:ext uri="{FF2B5EF4-FFF2-40B4-BE49-F238E27FC236}">
                  <a16:creationId xmlns:a16="http://schemas.microsoft.com/office/drawing/2014/main" id="{512C648D-D573-6B64-2020-6945E4C4271A}"/>
                </a:ext>
              </a:extLst>
            </p:cNvPr>
            <p:cNvSpPr>
              <a:spLocks/>
            </p:cNvSpPr>
            <p:nvPr/>
          </p:nvSpPr>
          <p:spPr>
            <a:xfrm>
              <a:off x="738118" y="3232065"/>
              <a:ext cx="478935" cy="528617"/>
            </a:xfrm>
            <a:prstGeom prst="roundRect">
              <a:avLst>
                <a:gd name="adj" fmla="val 6668"/>
              </a:avLst>
            </a:prstGeom>
            <a:solidFill>
              <a:srgbClr val="F3E7D4"/>
            </a:solidFill>
            <a:ln/>
          </p:spPr>
          <p:txBody>
            <a:bodyPr/>
            <a:lstStyle/>
            <a:p>
              <a:pPr algn="ctr" defTabSz="761970"/>
              <a:r>
                <a:rPr lang="en-AE" b="1" dirty="0">
                  <a:solidFill>
                    <a:prstClr val="black"/>
                  </a:solidFill>
                  <a:latin typeface="Quicksand" panose="020B0604020202020204"/>
                </a:rPr>
                <a:t>3</a:t>
              </a:r>
            </a:p>
          </p:txBody>
        </p:sp>
        <p:grpSp>
          <p:nvGrpSpPr>
            <p:cNvPr id="37" name="Group 36">
              <a:extLst>
                <a:ext uri="{FF2B5EF4-FFF2-40B4-BE49-F238E27FC236}">
                  <a16:creationId xmlns:a16="http://schemas.microsoft.com/office/drawing/2014/main" id="{136715F1-D533-AF18-5513-9C01410ECE5F}"/>
                </a:ext>
              </a:extLst>
            </p:cNvPr>
            <p:cNvGrpSpPr/>
            <p:nvPr/>
          </p:nvGrpSpPr>
          <p:grpSpPr>
            <a:xfrm>
              <a:off x="1317272" y="3272560"/>
              <a:ext cx="7823597" cy="447628"/>
              <a:chOff x="1317272" y="3315796"/>
              <a:chExt cx="7823597" cy="447628"/>
            </a:xfrm>
          </p:grpSpPr>
          <p:sp>
            <p:nvSpPr>
              <p:cNvPr id="16" name="Text 11">
                <a:extLst>
                  <a:ext uri="{FF2B5EF4-FFF2-40B4-BE49-F238E27FC236}">
                    <a16:creationId xmlns:a16="http://schemas.microsoft.com/office/drawing/2014/main" id="{A393A626-3B25-125D-E9CA-B47D1E8FA05E}"/>
                  </a:ext>
                </a:extLst>
              </p:cNvPr>
              <p:cNvSpPr/>
              <p:nvPr/>
            </p:nvSpPr>
            <p:spPr>
              <a:xfrm>
                <a:off x="1317272" y="3315796"/>
                <a:ext cx="1914525" cy="177602"/>
              </a:xfrm>
              <a:prstGeom prst="rect">
                <a:avLst/>
              </a:prstGeom>
              <a:noFill/>
              <a:ln/>
            </p:spPr>
            <p:txBody>
              <a:bodyPr wrap="none" lIns="0" tIns="0" rIns="0" bIns="0" rtlCol="0" anchor="t"/>
              <a:lstStyle/>
              <a:p>
                <a:pPr defTabSz="761970">
                  <a:lnSpc>
                    <a:spcPts val="1375"/>
                  </a:lnSpc>
                </a:pPr>
                <a:r>
                  <a:rPr lang="en-US" sz="2000" b="1" dirty="0">
                    <a:solidFill>
                      <a:srgbClr val="3A3630"/>
                    </a:solidFill>
                    <a:latin typeface="Quicksand" panose="020B0604020202020204"/>
                    <a:ea typeface="Lora" pitchFamily="34" charset="-122"/>
                    <a:cs typeface="Lora" pitchFamily="34" charset="-120"/>
                  </a:rPr>
                  <a:t>Demonstrate Self-Awareness</a:t>
                </a:r>
                <a:endParaRPr lang="en-US" sz="2000" b="1" dirty="0">
                  <a:solidFill>
                    <a:prstClr val="black"/>
                  </a:solidFill>
                  <a:latin typeface="Quicksand" panose="020B0604020202020204"/>
                </a:endParaRPr>
              </a:p>
            </p:txBody>
          </p:sp>
          <p:sp>
            <p:nvSpPr>
              <p:cNvPr id="17" name="Text 12">
                <a:extLst>
                  <a:ext uri="{FF2B5EF4-FFF2-40B4-BE49-F238E27FC236}">
                    <a16:creationId xmlns:a16="http://schemas.microsoft.com/office/drawing/2014/main" id="{804FEBBF-F7DC-26A9-88E4-3145E502F87E}"/>
                  </a:ext>
                </a:extLst>
              </p:cNvPr>
              <p:cNvSpPr/>
              <p:nvPr/>
            </p:nvSpPr>
            <p:spPr>
              <a:xfrm>
                <a:off x="1317272" y="3570245"/>
                <a:ext cx="7823597" cy="193179"/>
              </a:xfrm>
              <a:prstGeom prst="rect">
                <a:avLst/>
              </a:prstGeom>
              <a:noFill/>
              <a:ln/>
            </p:spPr>
            <p:txBody>
              <a:bodyPr wrap="none" lIns="0" tIns="0" rIns="0" bIns="0" rtlCol="0" anchor="t"/>
              <a:lstStyle/>
              <a:p>
                <a:pPr defTabSz="761970">
                  <a:lnSpc>
                    <a:spcPts val="1500"/>
                  </a:lnSpc>
                </a:pPr>
                <a:r>
                  <a:rPr lang="en-US" sz="1600" i="1" dirty="0">
                    <a:solidFill>
                      <a:schemeClr val="bg2">
                        <a:lumMod val="50000"/>
                      </a:schemeClr>
                    </a:solidFill>
                    <a:latin typeface="Quicksand" panose="020B0604020202020204"/>
                    <a:ea typeface="Source Sans 3" pitchFamily="34" charset="-122"/>
                    <a:cs typeface="Source Sans 3" pitchFamily="34" charset="-120"/>
                  </a:rPr>
                  <a:t>Acknowledge your strengths and weaknesses. Discuss how you've learned and grown from past challenges.</a:t>
                </a:r>
                <a:endParaRPr lang="en-US" sz="1600" i="1" dirty="0">
                  <a:solidFill>
                    <a:schemeClr val="bg2">
                      <a:lumMod val="50000"/>
                    </a:schemeClr>
                  </a:solidFill>
                  <a:latin typeface="Quicksand" panose="020B0604020202020204"/>
                </a:endParaRPr>
              </a:p>
            </p:txBody>
          </p:sp>
        </p:grpSp>
      </p:grpSp>
      <p:grpSp>
        <p:nvGrpSpPr>
          <p:cNvPr id="43" name="Group 42">
            <a:extLst>
              <a:ext uri="{FF2B5EF4-FFF2-40B4-BE49-F238E27FC236}">
                <a16:creationId xmlns:a16="http://schemas.microsoft.com/office/drawing/2014/main" id="{62895EA9-05D0-A80D-4640-A342540C0819}"/>
              </a:ext>
            </a:extLst>
          </p:cNvPr>
          <p:cNvGrpSpPr/>
          <p:nvPr/>
        </p:nvGrpSpPr>
        <p:grpSpPr>
          <a:xfrm>
            <a:off x="738118" y="3995299"/>
            <a:ext cx="8402751" cy="528617"/>
            <a:chOff x="738118" y="4001484"/>
            <a:chExt cx="8402751" cy="528617"/>
          </a:xfrm>
        </p:grpSpPr>
        <p:sp>
          <p:nvSpPr>
            <p:cNvPr id="18" name="Shape 13">
              <a:extLst>
                <a:ext uri="{FF2B5EF4-FFF2-40B4-BE49-F238E27FC236}">
                  <a16:creationId xmlns:a16="http://schemas.microsoft.com/office/drawing/2014/main" id="{43EAD111-FC59-D318-6871-A01EE30FF2C0}"/>
                </a:ext>
              </a:extLst>
            </p:cNvPr>
            <p:cNvSpPr>
              <a:spLocks/>
            </p:cNvSpPr>
            <p:nvPr/>
          </p:nvSpPr>
          <p:spPr>
            <a:xfrm>
              <a:off x="738118" y="4001484"/>
              <a:ext cx="478935" cy="528617"/>
            </a:xfrm>
            <a:prstGeom prst="roundRect">
              <a:avLst>
                <a:gd name="adj" fmla="val 6668"/>
              </a:avLst>
            </a:prstGeom>
            <a:solidFill>
              <a:srgbClr val="F3E7D4"/>
            </a:solidFill>
            <a:ln/>
          </p:spPr>
          <p:txBody>
            <a:bodyPr/>
            <a:lstStyle/>
            <a:p>
              <a:pPr algn="ctr" defTabSz="761970"/>
              <a:r>
                <a:rPr lang="en-AE" b="1" dirty="0">
                  <a:solidFill>
                    <a:prstClr val="black"/>
                  </a:solidFill>
                  <a:latin typeface="Quicksand" panose="020B0604020202020204"/>
                </a:rPr>
                <a:t>4</a:t>
              </a:r>
            </a:p>
          </p:txBody>
        </p:sp>
        <p:grpSp>
          <p:nvGrpSpPr>
            <p:cNvPr id="36" name="Group 35">
              <a:extLst>
                <a:ext uri="{FF2B5EF4-FFF2-40B4-BE49-F238E27FC236}">
                  <a16:creationId xmlns:a16="http://schemas.microsoft.com/office/drawing/2014/main" id="{2A7A1308-72EB-6814-26F7-DE95D2EBFF31}"/>
                </a:ext>
              </a:extLst>
            </p:cNvPr>
            <p:cNvGrpSpPr/>
            <p:nvPr/>
          </p:nvGrpSpPr>
          <p:grpSpPr>
            <a:xfrm>
              <a:off x="1317272" y="4041979"/>
              <a:ext cx="7823597" cy="447627"/>
              <a:chOff x="1317272" y="4041979"/>
              <a:chExt cx="7823597" cy="447627"/>
            </a:xfrm>
          </p:grpSpPr>
          <p:sp>
            <p:nvSpPr>
              <p:cNvPr id="20" name="Text 15">
                <a:extLst>
                  <a:ext uri="{FF2B5EF4-FFF2-40B4-BE49-F238E27FC236}">
                    <a16:creationId xmlns:a16="http://schemas.microsoft.com/office/drawing/2014/main" id="{47A74718-7019-8F96-EAB6-C129AC525B2F}"/>
                  </a:ext>
                </a:extLst>
              </p:cNvPr>
              <p:cNvSpPr/>
              <p:nvPr/>
            </p:nvSpPr>
            <p:spPr>
              <a:xfrm>
                <a:off x="1317272" y="4041979"/>
                <a:ext cx="1420713" cy="177602"/>
              </a:xfrm>
              <a:prstGeom prst="rect">
                <a:avLst/>
              </a:prstGeom>
              <a:noFill/>
              <a:ln/>
            </p:spPr>
            <p:txBody>
              <a:bodyPr wrap="none" lIns="0" tIns="0" rIns="0" bIns="0" rtlCol="0" anchor="t"/>
              <a:lstStyle/>
              <a:p>
                <a:pPr defTabSz="761970">
                  <a:lnSpc>
                    <a:spcPts val="1375"/>
                  </a:lnSpc>
                </a:pPr>
                <a:r>
                  <a:rPr lang="en-US" sz="2000" b="1" dirty="0">
                    <a:solidFill>
                      <a:srgbClr val="3A3630"/>
                    </a:solidFill>
                    <a:latin typeface="Quicksand" panose="020B0604020202020204"/>
                    <a:ea typeface="Lora" pitchFamily="34" charset="-122"/>
                    <a:cs typeface="Lora" pitchFamily="34" charset="-120"/>
                  </a:rPr>
                  <a:t>Be Authentic</a:t>
                </a:r>
                <a:endParaRPr lang="en-US" sz="2000" b="1" dirty="0">
                  <a:solidFill>
                    <a:prstClr val="black"/>
                  </a:solidFill>
                  <a:latin typeface="Quicksand" panose="020B0604020202020204"/>
                </a:endParaRPr>
              </a:p>
            </p:txBody>
          </p:sp>
          <p:sp>
            <p:nvSpPr>
              <p:cNvPr id="21" name="Text 16">
                <a:extLst>
                  <a:ext uri="{FF2B5EF4-FFF2-40B4-BE49-F238E27FC236}">
                    <a16:creationId xmlns:a16="http://schemas.microsoft.com/office/drawing/2014/main" id="{0A8FF93C-93B0-D2D8-9DD0-AFB16C641FE8}"/>
                  </a:ext>
                </a:extLst>
              </p:cNvPr>
              <p:cNvSpPr/>
              <p:nvPr/>
            </p:nvSpPr>
            <p:spPr>
              <a:xfrm>
                <a:off x="1317272" y="4296427"/>
                <a:ext cx="7823597" cy="193179"/>
              </a:xfrm>
              <a:prstGeom prst="rect">
                <a:avLst/>
              </a:prstGeom>
              <a:noFill/>
              <a:ln/>
            </p:spPr>
            <p:txBody>
              <a:bodyPr wrap="none" lIns="0" tIns="0" rIns="0" bIns="0" rtlCol="0" anchor="t"/>
              <a:lstStyle/>
              <a:p>
                <a:pPr defTabSz="761970">
                  <a:lnSpc>
                    <a:spcPts val="1500"/>
                  </a:lnSpc>
                </a:pPr>
                <a:r>
                  <a:rPr lang="en-US" sz="1600" i="1" dirty="0">
                    <a:solidFill>
                      <a:schemeClr val="bg2">
                        <a:lumMod val="50000"/>
                      </a:schemeClr>
                    </a:solidFill>
                    <a:latin typeface="Quicksand" panose="020B0604020202020204"/>
                    <a:ea typeface="Source Sans 3" pitchFamily="34" charset="-122"/>
                    <a:cs typeface="Source Sans 3" pitchFamily="34" charset="-120"/>
                  </a:rPr>
                  <a:t>Present your true self in the interview. Authenticity helps build rapport and trust with the interviewer.</a:t>
                </a:r>
                <a:endParaRPr lang="en-US" sz="1600" i="1" dirty="0">
                  <a:solidFill>
                    <a:schemeClr val="bg2">
                      <a:lumMod val="50000"/>
                    </a:schemeClr>
                  </a:solidFill>
                  <a:latin typeface="Quicksand" panose="020B0604020202020204"/>
                </a:endParaRPr>
              </a:p>
            </p:txBody>
          </p:sp>
        </p:grpSp>
      </p:grpSp>
      <p:grpSp>
        <p:nvGrpSpPr>
          <p:cNvPr id="35" name="Group 34">
            <a:extLst>
              <a:ext uri="{FF2B5EF4-FFF2-40B4-BE49-F238E27FC236}">
                <a16:creationId xmlns:a16="http://schemas.microsoft.com/office/drawing/2014/main" id="{836DEEA1-C4AA-12F1-B9CF-030C5BAA9464}"/>
              </a:ext>
            </a:extLst>
          </p:cNvPr>
          <p:cNvGrpSpPr/>
          <p:nvPr/>
        </p:nvGrpSpPr>
        <p:grpSpPr>
          <a:xfrm>
            <a:off x="738118" y="4724573"/>
            <a:ext cx="8402751" cy="528617"/>
            <a:chOff x="738118" y="4727665"/>
            <a:chExt cx="8402751" cy="528617"/>
          </a:xfrm>
        </p:grpSpPr>
        <p:sp>
          <p:nvSpPr>
            <p:cNvPr id="22" name="Shape 17">
              <a:extLst>
                <a:ext uri="{FF2B5EF4-FFF2-40B4-BE49-F238E27FC236}">
                  <a16:creationId xmlns:a16="http://schemas.microsoft.com/office/drawing/2014/main" id="{608EEB0B-7BC1-1CBD-F629-4AE3DD9B7460}"/>
                </a:ext>
              </a:extLst>
            </p:cNvPr>
            <p:cNvSpPr>
              <a:spLocks/>
            </p:cNvSpPr>
            <p:nvPr/>
          </p:nvSpPr>
          <p:spPr>
            <a:xfrm>
              <a:off x="738118" y="4727665"/>
              <a:ext cx="478935" cy="528617"/>
            </a:xfrm>
            <a:prstGeom prst="roundRect">
              <a:avLst>
                <a:gd name="adj" fmla="val 6668"/>
              </a:avLst>
            </a:prstGeom>
            <a:solidFill>
              <a:srgbClr val="F3E7D4"/>
            </a:solidFill>
            <a:ln/>
          </p:spPr>
          <p:txBody>
            <a:bodyPr/>
            <a:lstStyle/>
            <a:p>
              <a:pPr algn="ctr" defTabSz="761970"/>
              <a:r>
                <a:rPr lang="en-AE" b="1">
                  <a:solidFill>
                    <a:prstClr val="black"/>
                  </a:solidFill>
                  <a:latin typeface="Quicksand" panose="020B0604020202020204"/>
                </a:rPr>
                <a:t>5</a:t>
              </a:r>
              <a:endParaRPr lang="en-AE" b="1" dirty="0">
                <a:solidFill>
                  <a:prstClr val="black"/>
                </a:solidFill>
                <a:latin typeface="Quicksand" panose="020B0604020202020204"/>
              </a:endParaRPr>
            </a:p>
          </p:txBody>
        </p:sp>
        <p:grpSp>
          <p:nvGrpSpPr>
            <p:cNvPr id="34" name="Group 33">
              <a:extLst>
                <a:ext uri="{FF2B5EF4-FFF2-40B4-BE49-F238E27FC236}">
                  <a16:creationId xmlns:a16="http://schemas.microsoft.com/office/drawing/2014/main" id="{8DADE4F3-5723-25E4-CBE5-2A66CE60F15A}"/>
                </a:ext>
              </a:extLst>
            </p:cNvPr>
            <p:cNvGrpSpPr/>
            <p:nvPr/>
          </p:nvGrpSpPr>
          <p:grpSpPr>
            <a:xfrm>
              <a:off x="1317272" y="4768160"/>
              <a:ext cx="7823597" cy="447628"/>
              <a:chOff x="1317272" y="4768160"/>
              <a:chExt cx="7823597" cy="447628"/>
            </a:xfrm>
          </p:grpSpPr>
          <p:sp>
            <p:nvSpPr>
              <p:cNvPr id="24" name="Text 19">
                <a:extLst>
                  <a:ext uri="{FF2B5EF4-FFF2-40B4-BE49-F238E27FC236}">
                    <a16:creationId xmlns:a16="http://schemas.microsoft.com/office/drawing/2014/main" id="{051E4B76-E3D2-FD2E-08ED-CF0680A40101}"/>
                  </a:ext>
                </a:extLst>
              </p:cNvPr>
              <p:cNvSpPr/>
              <p:nvPr/>
            </p:nvSpPr>
            <p:spPr>
              <a:xfrm>
                <a:off x="1317272" y="4768160"/>
                <a:ext cx="1753195" cy="177602"/>
              </a:xfrm>
              <a:prstGeom prst="rect">
                <a:avLst/>
              </a:prstGeom>
              <a:noFill/>
              <a:ln/>
            </p:spPr>
            <p:txBody>
              <a:bodyPr wrap="none" lIns="0" tIns="0" rIns="0" bIns="0" rtlCol="0" anchor="t"/>
              <a:lstStyle/>
              <a:p>
                <a:pPr defTabSz="761970">
                  <a:lnSpc>
                    <a:spcPts val="1375"/>
                  </a:lnSpc>
                </a:pPr>
                <a:r>
                  <a:rPr lang="en-US" sz="2000" b="1" dirty="0">
                    <a:solidFill>
                      <a:srgbClr val="3A3630"/>
                    </a:solidFill>
                    <a:latin typeface="Quicksand" panose="020B0604020202020204"/>
                    <a:ea typeface="Lora" pitchFamily="34" charset="-122"/>
                    <a:cs typeface="Lora" pitchFamily="34" charset="-120"/>
                  </a:rPr>
                  <a:t>Highlight Problem-Solving</a:t>
                </a:r>
                <a:endParaRPr lang="en-US" sz="2000" b="1" dirty="0">
                  <a:solidFill>
                    <a:prstClr val="black"/>
                  </a:solidFill>
                  <a:latin typeface="Quicksand" panose="020B0604020202020204"/>
                </a:endParaRPr>
              </a:p>
            </p:txBody>
          </p:sp>
          <p:sp>
            <p:nvSpPr>
              <p:cNvPr id="25" name="Text 20">
                <a:extLst>
                  <a:ext uri="{FF2B5EF4-FFF2-40B4-BE49-F238E27FC236}">
                    <a16:creationId xmlns:a16="http://schemas.microsoft.com/office/drawing/2014/main" id="{3F99BAC5-8AA5-0A67-80DC-67D2CB96148B}"/>
                  </a:ext>
                </a:extLst>
              </p:cNvPr>
              <p:cNvSpPr/>
              <p:nvPr/>
            </p:nvSpPr>
            <p:spPr>
              <a:xfrm>
                <a:off x="1317272" y="5022609"/>
                <a:ext cx="7823597" cy="193179"/>
              </a:xfrm>
              <a:prstGeom prst="rect">
                <a:avLst/>
              </a:prstGeom>
              <a:noFill/>
              <a:ln/>
            </p:spPr>
            <p:txBody>
              <a:bodyPr wrap="none" lIns="0" tIns="0" rIns="0" bIns="0" rtlCol="0" anchor="t"/>
              <a:lstStyle/>
              <a:p>
                <a:pPr defTabSz="761970">
                  <a:lnSpc>
                    <a:spcPts val="1500"/>
                  </a:lnSpc>
                </a:pPr>
                <a:r>
                  <a:rPr lang="en-US" sz="1600" i="1" dirty="0">
                    <a:solidFill>
                      <a:schemeClr val="bg2">
                        <a:lumMod val="50000"/>
                      </a:schemeClr>
                    </a:solidFill>
                    <a:latin typeface="Quicksand" panose="020B0604020202020204"/>
                    <a:ea typeface="Source Sans 3" pitchFamily="34" charset="-122"/>
                    <a:cs typeface="Source Sans 3" pitchFamily="34" charset="-120"/>
                  </a:rPr>
                  <a:t>Share examples where you've effectively solved problems or overcome obstacles. Demonstrate critical thinking and resilience.</a:t>
                </a:r>
                <a:endParaRPr lang="en-US" sz="1600" i="1" dirty="0">
                  <a:solidFill>
                    <a:schemeClr val="bg2">
                      <a:lumMod val="50000"/>
                    </a:schemeClr>
                  </a:solidFill>
                  <a:latin typeface="Quicksand" panose="020B0604020202020204"/>
                </a:endParaRPr>
              </a:p>
            </p:txBody>
          </p:sp>
        </p:grpSp>
      </p:grpSp>
      <p:grpSp>
        <p:nvGrpSpPr>
          <p:cNvPr id="33" name="Group 32">
            <a:extLst>
              <a:ext uri="{FF2B5EF4-FFF2-40B4-BE49-F238E27FC236}">
                <a16:creationId xmlns:a16="http://schemas.microsoft.com/office/drawing/2014/main" id="{D64CFA54-4D99-BA88-E04D-DA20204236DC}"/>
              </a:ext>
            </a:extLst>
          </p:cNvPr>
          <p:cNvGrpSpPr/>
          <p:nvPr/>
        </p:nvGrpSpPr>
        <p:grpSpPr>
          <a:xfrm>
            <a:off x="738118" y="5453847"/>
            <a:ext cx="8402751" cy="528617"/>
            <a:chOff x="738118" y="5453847"/>
            <a:chExt cx="8402751" cy="528617"/>
          </a:xfrm>
        </p:grpSpPr>
        <p:sp>
          <p:nvSpPr>
            <p:cNvPr id="26" name="Shape 21">
              <a:extLst>
                <a:ext uri="{FF2B5EF4-FFF2-40B4-BE49-F238E27FC236}">
                  <a16:creationId xmlns:a16="http://schemas.microsoft.com/office/drawing/2014/main" id="{DFAF6236-683C-3C2A-445A-D2BC912D0BB1}"/>
                </a:ext>
              </a:extLst>
            </p:cNvPr>
            <p:cNvSpPr>
              <a:spLocks/>
            </p:cNvSpPr>
            <p:nvPr/>
          </p:nvSpPr>
          <p:spPr>
            <a:xfrm>
              <a:off x="738118" y="5453847"/>
              <a:ext cx="478935" cy="528617"/>
            </a:xfrm>
            <a:prstGeom prst="roundRect">
              <a:avLst>
                <a:gd name="adj" fmla="val 6668"/>
              </a:avLst>
            </a:prstGeom>
            <a:solidFill>
              <a:srgbClr val="F3E7D4"/>
            </a:solidFill>
            <a:ln/>
          </p:spPr>
          <p:txBody>
            <a:bodyPr/>
            <a:lstStyle/>
            <a:p>
              <a:pPr algn="ctr" defTabSz="761970"/>
              <a:r>
                <a:rPr lang="en-AE" b="1">
                  <a:solidFill>
                    <a:prstClr val="black"/>
                  </a:solidFill>
                  <a:latin typeface="Quicksand" panose="020B0604020202020204"/>
                </a:rPr>
                <a:t>6</a:t>
              </a:r>
              <a:endParaRPr lang="en-AE" b="1" dirty="0">
                <a:solidFill>
                  <a:prstClr val="black"/>
                </a:solidFill>
                <a:latin typeface="Quicksand" panose="020B0604020202020204"/>
              </a:endParaRPr>
            </a:p>
          </p:txBody>
        </p:sp>
        <p:grpSp>
          <p:nvGrpSpPr>
            <p:cNvPr id="32" name="Group 31">
              <a:extLst>
                <a:ext uri="{FF2B5EF4-FFF2-40B4-BE49-F238E27FC236}">
                  <a16:creationId xmlns:a16="http://schemas.microsoft.com/office/drawing/2014/main" id="{2A7F28AD-FDC1-2D6A-B70D-90A0D11B7F15}"/>
                </a:ext>
              </a:extLst>
            </p:cNvPr>
            <p:cNvGrpSpPr/>
            <p:nvPr/>
          </p:nvGrpSpPr>
          <p:grpSpPr>
            <a:xfrm>
              <a:off x="1317272" y="5494342"/>
              <a:ext cx="7823597" cy="447628"/>
              <a:chOff x="1317272" y="5494342"/>
              <a:chExt cx="7823597" cy="447628"/>
            </a:xfrm>
          </p:grpSpPr>
          <p:sp>
            <p:nvSpPr>
              <p:cNvPr id="28" name="Text 23">
                <a:extLst>
                  <a:ext uri="{FF2B5EF4-FFF2-40B4-BE49-F238E27FC236}">
                    <a16:creationId xmlns:a16="http://schemas.microsoft.com/office/drawing/2014/main" id="{D28B9861-44D1-F903-8D37-061D6EBD245C}"/>
                  </a:ext>
                </a:extLst>
              </p:cNvPr>
              <p:cNvSpPr/>
              <p:nvPr/>
            </p:nvSpPr>
            <p:spPr>
              <a:xfrm>
                <a:off x="1317272" y="5494342"/>
                <a:ext cx="1532632" cy="177602"/>
              </a:xfrm>
              <a:prstGeom prst="rect">
                <a:avLst/>
              </a:prstGeom>
              <a:noFill/>
              <a:ln/>
            </p:spPr>
            <p:txBody>
              <a:bodyPr wrap="none" lIns="0" tIns="0" rIns="0" bIns="0" rtlCol="0" anchor="t"/>
              <a:lstStyle/>
              <a:p>
                <a:pPr defTabSz="761970">
                  <a:lnSpc>
                    <a:spcPts val="1375"/>
                  </a:lnSpc>
                </a:pPr>
                <a:r>
                  <a:rPr lang="en-US" sz="2000" b="1" dirty="0">
                    <a:solidFill>
                      <a:srgbClr val="3A3630"/>
                    </a:solidFill>
                    <a:latin typeface="Quicksand" panose="020B0604020202020204"/>
                    <a:ea typeface="Lora" pitchFamily="34" charset="-122"/>
                    <a:cs typeface="Lora" pitchFamily="34" charset="-120"/>
                  </a:rPr>
                  <a:t>Practice with Feedback</a:t>
                </a:r>
                <a:endParaRPr lang="en-US" sz="2000" b="1" dirty="0">
                  <a:solidFill>
                    <a:prstClr val="black"/>
                  </a:solidFill>
                  <a:latin typeface="Quicksand" panose="020B0604020202020204"/>
                </a:endParaRPr>
              </a:p>
            </p:txBody>
          </p:sp>
          <p:sp>
            <p:nvSpPr>
              <p:cNvPr id="29" name="Text 24">
                <a:extLst>
                  <a:ext uri="{FF2B5EF4-FFF2-40B4-BE49-F238E27FC236}">
                    <a16:creationId xmlns:a16="http://schemas.microsoft.com/office/drawing/2014/main" id="{8A771FA3-7D8C-7D02-BCFD-BF870423DCB4}"/>
                  </a:ext>
                </a:extLst>
              </p:cNvPr>
              <p:cNvSpPr/>
              <p:nvPr/>
            </p:nvSpPr>
            <p:spPr>
              <a:xfrm>
                <a:off x="1317272" y="5748791"/>
                <a:ext cx="7823597" cy="193179"/>
              </a:xfrm>
              <a:prstGeom prst="rect">
                <a:avLst/>
              </a:prstGeom>
              <a:noFill/>
              <a:ln/>
            </p:spPr>
            <p:txBody>
              <a:bodyPr wrap="none" lIns="0" tIns="0" rIns="0" bIns="0" rtlCol="0" anchor="t"/>
              <a:lstStyle/>
              <a:p>
                <a:pPr defTabSz="761970">
                  <a:lnSpc>
                    <a:spcPts val="1500"/>
                  </a:lnSpc>
                </a:pPr>
                <a:r>
                  <a:rPr lang="en-US" sz="1600" i="1" dirty="0">
                    <a:solidFill>
                      <a:schemeClr val="bg2">
                        <a:lumMod val="50000"/>
                      </a:schemeClr>
                    </a:solidFill>
                    <a:latin typeface="Quicksand" panose="020B0604020202020204"/>
                    <a:ea typeface="Source Sans 3" pitchFamily="34" charset="-122"/>
                    <a:cs typeface="Source Sans 3" pitchFamily="34" charset="-120"/>
                  </a:rPr>
                  <a:t>Conduct mock interviews with peers, mentors, or coaches. Use their feedback to refine your answers and improve your skills.</a:t>
                </a:r>
                <a:endParaRPr lang="en-US" sz="1600" i="1" dirty="0">
                  <a:solidFill>
                    <a:schemeClr val="bg2">
                      <a:lumMod val="50000"/>
                    </a:schemeClr>
                  </a:solidFill>
                  <a:latin typeface="Quicksand" panose="020B0604020202020204"/>
                </a:endParaRPr>
              </a:p>
            </p:txBody>
          </p:sp>
        </p:grpSp>
      </p:grpSp>
    </p:spTree>
    <p:extLst>
      <p:ext uri="{BB962C8B-B14F-4D97-AF65-F5344CB8AC3E}">
        <p14:creationId xmlns:p14="http://schemas.microsoft.com/office/powerpoint/2010/main" val="2039677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492FC-B8B6-5CF4-A379-A3233AABE8D5}"/>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6E89102-B030-3D5F-444F-E6EB0F219DA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86E89102-B030-3D5F-444F-E6EB0F219DA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239B0A6B-778F-C128-5F85-A4DB60F42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 y="0"/>
            <a:ext cx="12189542" cy="6858000"/>
          </a:xfrm>
          <a:prstGeom prst="rect">
            <a:avLst/>
          </a:prstGeom>
        </p:spPr>
      </p:pic>
      <p:sp>
        <p:nvSpPr>
          <p:cNvPr id="2" name="Shape 1">
            <a:extLst>
              <a:ext uri="{FF2B5EF4-FFF2-40B4-BE49-F238E27FC236}">
                <a16:creationId xmlns:a16="http://schemas.microsoft.com/office/drawing/2014/main" id="{335177A3-21A0-C3C6-0B59-68224A8BBF28}"/>
              </a:ext>
            </a:extLst>
          </p:cNvPr>
          <p:cNvSpPr/>
          <p:nvPr/>
        </p:nvSpPr>
        <p:spPr>
          <a:xfrm>
            <a:off x="0" y="0"/>
            <a:ext cx="12186621" cy="6858000"/>
          </a:xfrm>
          <a:prstGeom prst="rect">
            <a:avLst/>
          </a:prstGeom>
          <a:solidFill>
            <a:srgbClr val="FEF5E7">
              <a:alpha val="50000"/>
            </a:srgbClr>
          </a:solidFill>
          <a:ln/>
        </p:spPr>
        <p:txBody>
          <a:bodyPr/>
          <a:lstStyle/>
          <a:p>
            <a:endParaRPr lang="en-AE"/>
          </a:p>
        </p:txBody>
      </p:sp>
      <p:pic>
        <p:nvPicPr>
          <p:cNvPr id="5" name="Picture 4">
            <a:extLst>
              <a:ext uri="{FF2B5EF4-FFF2-40B4-BE49-F238E27FC236}">
                <a16:creationId xmlns:a16="http://schemas.microsoft.com/office/drawing/2014/main" id="{B6547E4E-1522-29A9-2602-CC3FF1F778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1441" y="3038447"/>
            <a:ext cx="1981200" cy="1981200"/>
          </a:xfrm>
          <a:prstGeom prst="rect">
            <a:avLst/>
          </a:prstGeom>
        </p:spPr>
      </p:pic>
      <p:sp>
        <p:nvSpPr>
          <p:cNvPr id="7" name="Title 1">
            <a:extLst>
              <a:ext uri="{FF2B5EF4-FFF2-40B4-BE49-F238E27FC236}">
                <a16:creationId xmlns:a16="http://schemas.microsoft.com/office/drawing/2014/main" id="{407B598D-7770-4F6A-F4AB-B6955080CC73}"/>
              </a:ext>
            </a:extLst>
          </p:cNvPr>
          <p:cNvSpPr txBox="1">
            <a:spLocks/>
          </p:cNvSpPr>
          <p:nvPr/>
        </p:nvSpPr>
        <p:spPr>
          <a:xfrm>
            <a:off x="4104047" y="3007708"/>
            <a:ext cx="3983904" cy="8549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5E6246"/>
                </a:solidFill>
                <a:effectLst/>
                <a:uLnTx/>
                <a:uFillTx/>
                <a:latin typeface="Canela Black Trial" pitchFamily="50" charset="0"/>
                <a:ea typeface="+mj-ea"/>
                <a:cs typeface="+mj-cs"/>
              </a:rPr>
              <a:t>THANK YOU</a:t>
            </a:r>
            <a:endParaRPr kumimoji="0" lang="en-US" sz="9600" b="1" i="0" u="none" strike="noStrike" kern="1200" cap="none" spc="0" normalizeH="0" baseline="0" noProof="0" dirty="0">
              <a:ln>
                <a:noFill/>
              </a:ln>
              <a:solidFill>
                <a:srgbClr val="5E6246"/>
              </a:solidFill>
              <a:effectLst/>
              <a:uLnTx/>
              <a:uFillTx/>
              <a:latin typeface="Canela Black Trial" pitchFamily="50" charset="0"/>
              <a:ea typeface="+mj-ea"/>
              <a:cs typeface="+mj-cs"/>
            </a:endParaRPr>
          </a:p>
        </p:txBody>
      </p:sp>
      <p:sp>
        <p:nvSpPr>
          <p:cNvPr id="3" name="TextBox 2">
            <a:extLst>
              <a:ext uri="{FF2B5EF4-FFF2-40B4-BE49-F238E27FC236}">
                <a16:creationId xmlns:a16="http://schemas.microsoft.com/office/drawing/2014/main" id="{72070395-BC2D-84E9-FCA5-045EAE884E74}"/>
              </a:ext>
            </a:extLst>
          </p:cNvPr>
          <p:cNvSpPr txBox="1"/>
          <p:nvPr/>
        </p:nvSpPr>
        <p:spPr>
          <a:xfrm>
            <a:off x="5379" y="6591038"/>
            <a:ext cx="3050723"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48B63"/>
                </a:solidFill>
                <a:effectLst/>
                <a:uLnTx/>
                <a:uFillTx/>
                <a:latin typeface="Quicksand" pitchFamily="2" charset="0"/>
                <a:ea typeface="+mn-ea"/>
                <a:cs typeface="+mn-cs"/>
              </a:rPr>
              <a:t>| Consulting Headquarters (CHQ) </a:t>
            </a:r>
            <a:endParaRPr kumimoji="0" lang="en-US" sz="1100" b="1" i="0" u="none" strike="noStrike" kern="1200" cap="none" spc="0" normalizeH="0" baseline="0" noProof="0" dirty="0">
              <a:ln>
                <a:noFill/>
              </a:ln>
              <a:solidFill>
                <a:srgbClr val="848B63"/>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D167C971-A3E1-727A-8B7C-77591038AE48}"/>
              </a:ext>
            </a:extLst>
          </p:cNvPr>
          <p:cNvSpPr txBox="1"/>
          <p:nvPr/>
        </p:nvSpPr>
        <p:spPr>
          <a:xfrm>
            <a:off x="9035380" y="6591038"/>
            <a:ext cx="3161033"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E6246"/>
                </a:solidFill>
                <a:effectLst/>
                <a:uLnTx/>
                <a:uFillTx/>
                <a:latin typeface="Quicksand" pitchFamily="2" charset="0"/>
                <a:ea typeface="+mn-ea"/>
                <a:cs typeface="+mn-cs"/>
              </a:rPr>
              <a:t>Instagram: consulting.hq | LinkedIn: Consulting HQ</a:t>
            </a:r>
            <a:endParaRPr kumimoji="0" lang="en-US" sz="1100" b="1" i="0" u="none" strike="noStrike" kern="1200" cap="none" spc="0" normalizeH="0" baseline="0" noProof="0" dirty="0">
              <a:ln>
                <a:noFill/>
              </a:ln>
              <a:solidFill>
                <a:srgbClr val="5E6246"/>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671528DB-E738-7790-5AAA-47346518E9DD}"/>
              </a:ext>
            </a:extLst>
          </p:cNvPr>
          <p:cNvPicPr>
            <a:picLocks noChangeAspect="1"/>
          </p:cNvPicPr>
          <p:nvPr/>
        </p:nvPicPr>
        <p:blipFill>
          <a:blip r:embed="rId7">
            <a:alphaModFix amt="8000"/>
            <a:extLst>
              <a:ext uri="{28A0092B-C50C-407E-A947-70E740481C1C}">
                <a14:useLocalDpi xmlns:a14="http://schemas.microsoft.com/office/drawing/2010/main" val="0"/>
              </a:ext>
            </a:extLst>
          </a:blip>
          <a:srcRect l="5276" t="37305" b="37305"/>
          <a:stretch>
            <a:fillRect/>
          </a:stretch>
        </p:blipFill>
        <p:spPr>
          <a:xfrm>
            <a:off x="22180" y="12355"/>
            <a:ext cx="6190149" cy="1659262"/>
          </a:xfrm>
          <a:prstGeom prst="rect">
            <a:avLst/>
          </a:prstGeom>
        </p:spPr>
      </p:pic>
      <p:pic>
        <p:nvPicPr>
          <p:cNvPr id="15" name="Picture 14">
            <a:extLst>
              <a:ext uri="{FF2B5EF4-FFF2-40B4-BE49-F238E27FC236}">
                <a16:creationId xmlns:a16="http://schemas.microsoft.com/office/drawing/2014/main" id="{567A3B67-4D6C-D0E3-4FE6-8A8D43E23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2262270" y="1933303"/>
            <a:ext cx="1981200" cy="1981200"/>
          </a:xfrm>
          <a:prstGeom prst="rect">
            <a:avLst/>
          </a:prstGeom>
        </p:spPr>
      </p:pic>
    </p:spTree>
    <p:extLst>
      <p:ext uri="{BB962C8B-B14F-4D97-AF65-F5344CB8AC3E}">
        <p14:creationId xmlns:p14="http://schemas.microsoft.com/office/powerpoint/2010/main" val="1325885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1CD30-A3D4-FF5C-7EFC-00ED6717423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6342305-9B27-5961-82E0-14FAF7DC871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96342305-9B27-5961-82E0-14FAF7DC87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408F1BB-A293-4737-D1FA-2FE308EBC943}"/>
              </a:ext>
            </a:extLst>
          </p:cNvPr>
          <p:cNvSpPr>
            <a:spLocks noGrp="1"/>
          </p:cNvSpPr>
          <p:nvPr>
            <p:ph type="title"/>
          </p:nvPr>
        </p:nvSpPr>
        <p:spPr>
          <a:xfrm>
            <a:off x="725241" y="365126"/>
            <a:ext cx="10515600" cy="779462"/>
          </a:xfrm>
        </p:spPr>
        <p:txBody>
          <a:bodyPr vert="horz" anchor="ctr"/>
          <a:lstStyle/>
          <a:p>
            <a:pPr algn="l"/>
            <a:r>
              <a:rPr lang="en-US" dirty="0"/>
              <a:t>Introduction – Why the Fit Interview Matters</a:t>
            </a:r>
          </a:p>
        </p:txBody>
      </p:sp>
      <p:pic>
        <p:nvPicPr>
          <p:cNvPr id="5" name="Image 0" descr="preencoded.png">
            <a:extLst>
              <a:ext uri="{FF2B5EF4-FFF2-40B4-BE49-F238E27FC236}">
                <a16:creationId xmlns:a16="http://schemas.microsoft.com/office/drawing/2014/main" id="{C1A4A4F5-EE9A-5350-72D9-2F7DD4FAE299}"/>
              </a:ext>
            </a:extLst>
          </p:cNvPr>
          <p:cNvPicPr>
            <a:picLocks noChangeAspect="1"/>
          </p:cNvPicPr>
          <p:nvPr/>
        </p:nvPicPr>
        <p:blipFill>
          <a:blip r:embed="rId5"/>
          <a:srcRect l="3917" r="9178"/>
          <a:stretch>
            <a:fillRect/>
          </a:stretch>
        </p:blipFill>
        <p:spPr>
          <a:xfrm>
            <a:off x="8159749" y="0"/>
            <a:ext cx="4033851" cy="6858000"/>
          </a:xfrm>
          <a:prstGeom prst="rect">
            <a:avLst/>
          </a:prstGeom>
        </p:spPr>
      </p:pic>
      <p:sp>
        <p:nvSpPr>
          <p:cNvPr id="6" name="Shape 24">
            <a:extLst>
              <a:ext uri="{FF2B5EF4-FFF2-40B4-BE49-F238E27FC236}">
                <a16:creationId xmlns:a16="http://schemas.microsoft.com/office/drawing/2014/main" id="{739CD7B0-0739-F36E-20D3-0A20F12FCA99}"/>
              </a:ext>
            </a:extLst>
          </p:cNvPr>
          <p:cNvSpPr/>
          <p:nvPr/>
        </p:nvSpPr>
        <p:spPr>
          <a:xfrm>
            <a:off x="8147050" y="0"/>
            <a:ext cx="4044949" cy="6858000"/>
          </a:xfrm>
          <a:prstGeom prst="roundRect">
            <a:avLst>
              <a:gd name="adj" fmla="val 0"/>
            </a:avLst>
          </a:prstGeom>
          <a:solidFill>
            <a:srgbClr val="FEF5E7">
              <a:alpha val="60000"/>
            </a:srgbClr>
          </a:solidFill>
          <a:ln>
            <a:noFill/>
          </a:ln>
          <a:effectLst/>
        </p:spPr>
        <p:txBody>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AE"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3CE441D6-1802-6794-78BF-4D4DBC482A83}"/>
              </a:ext>
            </a:extLst>
          </p:cNvPr>
          <p:cNvGrpSpPr/>
          <p:nvPr/>
        </p:nvGrpSpPr>
        <p:grpSpPr>
          <a:xfrm>
            <a:off x="6654092" y="2431408"/>
            <a:ext cx="3202299" cy="3248819"/>
            <a:chOff x="4377820" y="2664872"/>
            <a:chExt cx="3202299" cy="3248819"/>
          </a:xfrm>
        </p:grpSpPr>
        <p:sp>
          <p:nvSpPr>
            <p:cNvPr id="40" name="Text 9">
              <a:extLst>
                <a:ext uri="{FF2B5EF4-FFF2-40B4-BE49-F238E27FC236}">
                  <a16:creationId xmlns:a16="http://schemas.microsoft.com/office/drawing/2014/main" id="{EF23C322-1AF6-C15A-BAAB-827A904020CE}"/>
                </a:ext>
              </a:extLst>
            </p:cNvPr>
            <p:cNvSpPr/>
            <p:nvPr/>
          </p:nvSpPr>
          <p:spPr>
            <a:xfrm>
              <a:off x="4377820" y="2664872"/>
              <a:ext cx="3202299" cy="848737"/>
            </a:xfrm>
            <a:prstGeom prst="rect">
              <a:avLst/>
            </a:prstGeom>
            <a:noFill/>
            <a:ln/>
          </p:spPr>
          <p:txBody>
            <a:bodyPr wrap="square" lIns="0" tIns="0" rIns="0" bIns="0" rtlCol="0" anchor="t"/>
            <a:lstStyle/>
            <a:p>
              <a:pPr marL="285739" indent="-285739" defTabSz="761970">
                <a:lnSpc>
                  <a:spcPts val="2167"/>
                </a:lnSpc>
                <a:buSzPct val="100000"/>
                <a:buFontTx/>
                <a:buChar char="•"/>
              </a:pPr>
              <a:endParaRPr lang="en-US" sz="1600" dirty="0">
                <a:solidFill>
                  <a:prstClr val="black"/>
                </a:solidFill>
                <a:latin typeface="Quicksand"/>
              </a:endParaRPr>
            </a:p>
          </p:txBody>
        </p:sp>
        <p:sp>
          <p:nvSpPr>
            <p:cNvPr id="41" name="Text 10">
              <a:extLst>
                <a:ext uri="{FF2B5EF4-FFF2-40B4-BE49-F238E27FC236}">
                  <a16:creationId xmlns:a16="http://schemas.microsoft.com/office/drawing/2014/main" id="{17A16E94-0C0B-A7E9-7302-B5AB0371BBC6}"/>
                </a:ext>
              </a:extLst>
            </p:cNvPr>
            <p:cNvSpPr/>
            <p:nvPr/>
          </p:nvSpPr>
          <p:spPr>
            <a:xfrm>
              <a:off x="4377820" y="3606354"/>
              <a:ext cx="3202299" cy="424369"/>
            </a:xfrm>
            <a:prstGeom prst="rect">
              <a:avLst/>
            </a:prstGeom>
            <a:noFill/>
            <a:ln/>
          </p:spPr>
          <p:txBody>
            <a:bodyPr wrap="none" lIns="0" tIns="0" rIns="0" bIns="0" rtlCol="0" anchor="t"/>
            <a:lstStyle/>
            <a:p>
              <a:pPr marL="285739" indent="-285739" defTabSz="761970">
                <a:lnSpc>
                  <a:spcPts val="2167"/>
                </a:lnSpc>
                <a:buSzPct val="100000"/>
                <a:buFontTx/>
                <a:buChar char="•"/>
              </a:pPr>
              <a:endParaRPr lang="en-US" sz="1600" dirty="0">
                <a:solidFill>
                  <a:prstClr val="black"/>
                </a:solidFill>
                <a:latin typeface="Quicksand"/>
              </a:endParaRPr>
            </a:p>
          </p:txBody>
        </p:sp>
        <p:sp>
          <p:nvSpPr>
            <p:cNvPr id="42" name="Text 11">
              <a:extLst>
                <a:ext uri="{FF2B5EF4-FFF2-40B4-BE49-F238E27FC236}">
                  <a16:creationId xmlns:a16="http://schemas.microsoft.com/office/drawing/2014/main" id="{26297487-0632-2721-4D53-D95D0C4E6D57}"/>
                </a:ext>
              </a:extLst>
            </p:cNvPr>
            <p:cNvSpPr/>
            <p:nvPr/>
          </p:nvSpPr>
          <p:spPr>
            <a:xfrm>
              <a:off x="4377820" y="4123469"/>
              <a:ext cx="3202299" cy="848737"/>
            </a:xfrm>
            <a:prstGeom prst="rect">
              <a:avLst/>
            </a:prstGeom>
            <a:noFill/>
            <a:ln/>
          </p:spPr>
          <p:txBody>
            <a:bodyPr wrap="square" lIns="0" tIns="0" rIns="0" bIns="0" rtlCol="0" anchor="t"/>
            <a:lstStyle/>
            <a:p>
              <a:pPr marL="285739" indent="-285739" defTabSz="761970">
                <a:lnSpc>
                  <a:spcPts val="2167"/>
                </a:lnSpc>
                <a:buSzPct val="100000"/>
                <a:buFontTx/>
                <a:buChar char="•"/>
              </a:pPr>
              <a:endParaRPr lang="en-US" sz="1600" dirty="0">
                <a:solidFill>
                  <a:prstClr val="black"/>
                </a:solidFill>
                <a:latin typeface="Quicksand"/>
              </a:endParaRPr>
            </a:p>
          </p:txBody>
        </p:sp>
        <p:sp>
          <p:nvSpPr>
            <p:cNvPr id="43" name="Text 12">
              <a:extLst>
                <a:ext uri="{FF2B5EF4-FFF2-40B4-BE49-F238E27FC236}">
                  <a16:creationId xmlns:a16="http://schemas.microsoft.com/office/drawing/2014/main" id="{2644939E-D4C8-F0CA-CE0D-7B2B24AE03A1}"/>
                </a:ext>
              </a:extLst>
            </p:cNvPr>
            <p:cNvSpPr/>
            <p:nvPr/>
          </p:nvSpPr>
          <p:spPr>
            <a:xfrm>
              <a:off x="4377820" y="5064954"/>
              <a:ext cx="3202299" cy="848737"/>
            </a:xfrm>
            <a:prstGeom prst="rect">
              <a:avLst/>
            </a:prstGeom>
            <a:noFill/>
            <a:ln/>
          </p:spPr>
          <p:txBody>
            <a:bodyPr wrap="square" lIns="0" tIns="0" rIns="0" bIns="0" rtlCol="0" anchor="t"/>
            <a:lstStyle/>
            <a:p>
              <a:pPr marL="285739" indent="-285739" defTabSz="761970">
                <a:lnSpc>
                  <a:spcPts val="2167"/>
                </a:lnSpc>
                <a:buSzPct val="100000"/>
                <a:buFontTx/>
                <a:buChar char="•"/>
              </a:pPr>
              <a:endParaRPr lang="en-US" sz="1600" dirty="0">
                <a:solidFill>
                  <a:prstClr val="black"/>
                </a:solidFill>
                <a:latin typeface="Quicksand"/>
              </a:endParaRPr>
            </a:p>
          </p:txBody>
        </p:sp>
      </p:grpSp>
      <p:sp>
        <p:nvSpPr>
          <p:cNvPr id="44" name="Shape 24">
            <a:extLst>
              <a:ext uri="{FF2B5EF4-FFF2-40B4-BE49-F238E27FC236}">
                <a16:creationId xmlns:a16="http://schemas.microsoft.com/office/drawing/2014/main" id="{872A6D4D-57FB-F8E1-E508-5C60AF5DB0C6}"/>
              </a:ext>
            </a:extLst>
          </p:cNvPr>
          <p:cNvSpPr>
            <a:spLocks/>
          </p:cNvSpPr>
          <p:nvPr/>
        </p:nvSpPr>
        <p:spPr>
          <a:xfrm>
            <a:off x="587635" y="1681821"/>
            <a:ext cx="3035079" cy="445818"/>
          </a:xfrm>
          <a:prstGeom prst="roundRect">
            <a:avLst/>
          </a:prstGeom>
          <a:solidFill>
            <a:srgbClr val="848B63"/>
          </a:solidFill>
          <a:ln>
            <a:solidFill>
              <a:srgbClr val="848B63"/>
            </a:solidFill>
          </a:ln>
        </p:spPr>
        <p:txBody>
          <a:bodyPr anchor="ctr"/>
          <a:lstStyle/>
          <a:p>
            <a:pPr defTabSz="761970">
              <a:lnSpc>
                <a:spcPts val="2417"/>
              </a:lnSpc>
            </a:pPr>
            <a:r>
              <a:rPr lang="en-US" sz="2000" b="1" dirty="0">
                <a:solidFill>
                  <a:schemeClr val="bg1"/>
                </a:solidFill>
                <a:latin typeface="Quicksand"/>
                <a:ea typeface="Lora" pitchFamily="34" charset="-122"/>
                <a:cs typeface="Lora" pitchFamily="34" charset="-120"/>
              </a:rPr>
              <a:t>What It Reveals</a:t>
            </a:r>
          </a:p>
        </p:txBody>
      </p:sp>
      <p:sp>
        <p:nvSpPr>
          <p:cNvPr id="45" name="Shape 24">
            <a:extLst>
              <a:ext uri="{FF2B5EF4-FFF2-40B4-BE49-F238E27FC236}">
                <a16:creationId xmlns:a16="http://schemas.microsoft.com/office/drawing/2014/main" id="{3E7B9EDF-8CE9-F32A-DC18-DA3221C2D59C}"/>
              </a:ext>
            </a:extLst>
          </p:cNvPr>
          <p:cNvSpPr>
            <a:spLocks/>
          </p:cNvSpPr>
          <p:nvPr/>
        </p:nvSpPr>
        <p:spPr>
          <a:xfrm>
            <a:off x="4171912" y="1681821"/>
            <a:ext cx="3035079" cy="445818"/>
          </a:xfrm>
          <a:prstGeom prst="roundRect">
            <a:avLst/>
          </a:prstGeom>
          <a:solidFill>
            <a:srgbClr val="848B63"/>
          </a:solidFill>
          <a:ln>
            <a:solidFill>
              <a:srgbClr val="848B63"/>
            </a:solidFill>
          </a:ln>
        </p:spPr>
        <p:txBody>
          <a:bodyPr anchor="ctr"/>
          <a:lstStyle/>
          <a:p>
            <a:pPr defTabSz="761970">
              <a:lnSpc>
                <a:spcPts val="2417"/>
              </a:lnSpc>
            </a:pPr>
            <a:r>
              <a:rPr lang="en-US" sz="2000" b="1" dirty="0">
                <a:solidFill>
                  <a:schemeClr val="bg1"/>
                </a:solidFill>
                <a:latin typeface="Quicksand"/>
                <a:ea typeface="Lora" pitchFamily="34" charset="-122"/>
                <a:cs typeface="Lora" pitchFamily="34" charset="-120"/>
              </a:rPr>
              <a:t>Critical Success Factors</a:t>
            </a:r>
          </a:p>
        </p:txBody>
      </p:sp>
      <p:sp>
        <p:nvSpPr>
          <p:cNvPr id="47" name="Rectangle 46">
            <a:extLst>
              <a:ext uri="{FF2B5EF4-FFF2-40B4-BE49-F238E27FC236}">
                <a16:creationId xmlns:a16="http://schemas.microsoft.com/office/drawing/2014/main" id="{864CE254-D169-70E1-7C0C-05F1AD235455}"/>
              </a:ext>
            </a:extLst>
          </p:cNvPr>
          <p:cNvSpPr/>
          <p:nvPr/>
        </p:nvSpPr>
        <p:spPr>
          <a:xfrm>
            <a:off x="587635" y="2320047"/>
            <a:ext cx="3035079" cy="710119"/>
          </a:xfrm>
          <a:prstGeom prst="rect">
            <a:avLst/>
          </a:prstGeom>
          <a:solidFill>
            <a:srgbClr val="FE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39" indent="-285739" defTabSz="761970">
              <a:lnSpc>
                <a:spcPts val="2167"/>
              </a:lnSpc>
              <a:buSzPct val="100000"/>
              <a:buFontTx/>
              <a:buChar char="•"/>
            </a:pPr>
            <a:r>
              <a:rPr lang="en-US" dirty="0">
                <a:solidFill>
                  <a:srgbClr val="3A3630"/>
                </a:solidFill>
                <a:latin typeface="Quicksand"/>
                <a:ea typeface="Source Sans 3" pitchFamily="34" charset="-122"/>
                <a:cs typeface="Source Sans 3" pitchFamily="34" charset="-120"/>
              </a:rPr>
              <a:t>Shows your character and personal values</a:t>
            </a:r>
            <a:endParaRPr lang="en-US" dirty="0">
              <a:solidFill>
                <a:prstClr val="black"/>
              </a:solidFill>
              <a:latin typeface="Quicksand"/>
            </a:endParaRPr>
          </a:p>
        </p:txBody>
      </p:sp>
      <p:sp>
        <p:nvSpPr>
          <p:cNvPr id="48" name="Rectangle 47">
            <a:extLst>
              <a:ext uri="{FF2B5EF4-FFF2-40B4-BE49-F238E27FC236}">
                <a16:creationId xmlns:a16="http://schemas.microsoft.com/office/drawing/2014/main" id="{F2C689CB-FEFE-E515-F113-070B8D6AB269}"/>
              </a:ext>
            </a:extLst>
          </p:cNvPr>
          <p:cNvSpPr/>
          <p:nvPr/>
        </p:nvSpPr>
        <p:spPr>
          <a:xfrm>
            <a:off x="587635" y="3275312"/>
            <a:ext cx="3035079" cy="710119"/>
          </a:xfrm>
          <a:prstGeom prst="rect">
            <a:avLst/>
          </a:prstGeom>
          <a:solidFill>
            <a:srgbClr val="FE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39" indent="-285739" defTabSz="761970">
              <a:lnSpc>
                <a:spcPts val="2167"/>
              </a:lnSpc>
              <a:buSzPct val="100000"/>
              <a:buFontTx/>
              <a:buChar char="•"/>
            </a:pPr>
            <a:r>
              <a:rPr lang="en-US">
                <a:solidFill>
                  <a:srgbClr val="3A3630"/>
                </a:solidFill>
                <a:latin typeface="Quicksand"/>
                <a:ea typeface="Source Sans 3" pitchFamily="34" charset="-122"/>
                <a:cs typeface="Source Sans 3" pitchFamily="34" charset="-120"/>
              </a:rPr>
              <a:t>Demonstrates cultural fit with the firm</a:t>
            </a:r>
            <a:endParaRPr lang="en-US" dirty="0">
              <a:solidFill>
                <a:prstClr val="black"/>
              </a:solidFill>
              <a:latin typeface="Quicksand"/>
            </a:endParaRPr>
          </a:p>
        </p:txBody>
      </p:sp>
      <p:sp>
        <p:nvSpPr>
          <p:cNvPr id="49" name="Rectangle 48">
            <a:extLst>
              <a:ext uri="{FF2B5EF4-FFF2-40B4-BE49-F238E27FC236}">
                <a16:creationId xmlns:a16="http://schemas.microsoft.com/office/drawing/2014/main" id="{7DEC86D6-1EA4-018C-6715-3F19E915B534}"/>
              </a:ext>
            </a:extLst>
          </p:cNvPr>
          <p:cNvSpPr/>
          <p:nvPr/>
        </p:nvSpPr>
        <p:spPr>
          <a:xfrm>
            <a:off x="587635" y="4230577"/>
            <a:ext cx="3035079" cy="710119"/>
          </a:xfrm>
          <a:prstGeom prst="rect">
            <a:avLst/>
          </a:prstGeom>
          <a:solidFill>
            <a:srgbClr val="FE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39" indent="-285739" defTabSz="761970">
              <a:lnSpc>
                <a:spcPts val="2167"/>
              </a:lnSpc>
              <a:buSzPct val="100000"/>
              <a:buFontTx/>
              <a:buChar char="•"/>
            </a:pPr>
            <a:r>
              <a:rPr lang="en-US">
                <a:solidFill>
                  <a:srgbClr val="3A3630"/>
                </a:solidFill>
                <a:latin typeface="Quicksand"/>
                <a:ea typeface="Source Sans 3" pitchFamily="34" charset="-122"/>
                <a:cs typeface="Source Sans 3" pitchFamily="34" charset="-120"/>
              </a:rPr>
              <a:t>Reveals your motivations and drive</a:t>
            </a:r>
            <a:endParaRPr lang="en-US" dirty="0">
              <a:solidFill>
                <a:prstClr val="black"/>
              </a:solidFill>
              <a:latin typeface="Quicksand"/>
            </a:endParaRPr>
          </a:p>
        </p:txBody>
      </p:sp>
      <p:sp>
        <p:nvSpPr>
          <p:cNvPr id="50" name="Rectangle 49">
            <a:extLst>
              <a:ext uri="{FF2B5EF4-FFF2-40B4-BE49-F238E27FC236}">
                <a16:creationId xmlns:a16="http://schemas.microsoft.com/office/drawing/2014/main" id="{76C2D235-F7C9-CE48-53A9-84B8F06BF5EB}"/>
              </a:ext>
            </a:extLst>
          </p:cNvPr>
          <p:cNvSpPr/>
          <p:nvPr/>
        </p:nvSpPr>
        <p:spPr>
          <a:xfrm>
            <a:off x="587635" y="5185842"/>
            <a:ext cx="3035079" cy="710119"/>
          </a:xfrm>
          <a:prstGeom prst="rect">
            <a:avLst/>
          </a:prstGeom>
          <a:solidFill>
            <a:srgbClr val="FEF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39" indent="-285739" defTabSz="761970">
              <a:lnSpc>
                <a:spcPts val="2167"/>
              </a:lnSpc>
              <a:buSzPct val="100000"/>
              <a:buFontTx/>
              <a:buChar char="•"/>
            </a:pPr>
            <a:r>
              <a:rPr lang="en-US">
                <a:solidFill>
                  <a:srgbClr val="3A3630"/>
                </a:solidFill>
                <a:latin typeface="Quicksand"/>
                <a:ea typeface="Source Sans 3" pitchFamily="34" charset="-122"/>
                <a:cs typeface="Source Sans 3" pitchFamily="34" charset="-120"/>
              </a:rPr>
              <a:t>Indicates readiness for client interactions</a:t>
            </a:r>
            <a:endParaRPr lang="en-US" dirty="0">
              <a:solidFill>
                <a:prstClr val="black"/>
              </a:solidFill>
              <a:latin typeface="Quicksand"/>
            </a:endParaRPr>
          </a:p>
        </p:txBody>
      </p:sp>
      <p:grpSp>
        <p:nvGrpSpPr>
          <p:cNvPr id="56" name="Group 55">
            <a:extLst>
              <a:ext uri="{FF2B5EF4-FFF2-40B4-BE49-F238E27FC236}">
                <a16:creationId xmlns:a16="http://schemas.microsoft.com/office/drawing/2014/main" id="{16EF52DA-0EE4-F4D4-CF8A-CE5F23C5F8B3}"/>
              </a:ext>
            </a:extLst>
          </p:cNvPr>
          <p:cNvGrpSpPr/>
          <p:nvPr/>
        </p:nvGrpSpPr>
        <p:grpSpPr>
          <a:xfrm>
            <a:off x="4171912" y="2320047"/>
            <a:ext cx="3035079" cy="3575914"/>
            <a:chOff x="4171912" y="2273029"/>
            <a:chExt cx="3035079" cy="3575914"/>
          </a:xfrm>
          <a:solidFill>
            <a:srgbClr val="FEF5E7"/>
          </a:solidFill>
        </p:grpSpPr>
        <p:sp>
          <p:nvSpPr>
            <p:cNvPr id="52" name="Rectangle 51">
              <a:extLst>
                <a:ext uri="{FF2B5EF4-FFF2-40B4-BE49-F238E27FC236}">
                  <a16:creationId xmlns:a16="http://schemas.microsoft.com/office/drawing/2014/main" id="{235D2FD6-E8C2-3251-CEB7-6C71072E04B2}"/>
                </a:ext>
              </a:extLst>
            </p:cNvPr>
            <p:cNvSpPr/>
            <p:nvPr/>
          </p:nvSpPr>
          <p:spPr>
            <a:xfrm>
              <a:off x="4171912" y="2273029"/>
              <a:ext cx="3035079" cy="71011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defTabSz="761970">
                <a:lnSpc>
                  <a:spcPts val="2167"/>
                </a:lnSpc>
                <a:buSzPct val="100000"/>
                <a:buFont typeface="Wingdings" panose="05000000000000000000" pitchFamily="2" charset="2"/>
                <a:buChar char="v"/>
              </a:pPr>
              <a:r>
                <a:rPr lang="en-US" dirty="0">
                  <a:solidFill>
                    <a:srgbClr val="3A3630"/>
                  </a:solidFill>
                  <a:latin typeface="Quicksand"/>
                  <a:ea typeface="Source Sans 3" pitchFamily="34" charset="-122"/>
                  <a:cs typeface="Source Sans 3" pitchFamily="34" charset="-120"/>
                </a:rPr>
                <a:t>Can compensate for case interview errors</a:t>
              </a:r>
              <a:endParaRPr lang="en-US" dirty="0">
                <a:solidFill>
                  <a:prstClr val="black"/>
                </a:solidFill>
                <a:latin typeface="Quicksand"/>
              </a:endParaRPr>
            </a:p>
          </p:txBody>
        </p:sp>
        <p:sp>
          <p:nvSpPr>
            <p:cNvPr id="53" name="Rectangle 52">
              <a:extLst>
                <a:ext uri="{FF2B5EF4-FFF2-40B4-BE49-F238E27FC236}">
                  <a16:creationId xmlns:a16="http://schemas.microsoft.com/office/drawing/2014/main" id="{17642706-719B-9B4E-8DB7-2853F104D641}"/>
                </a:ext>
              </a:extLst>
            </p:cNvPr>
            <p:cNvSpPr/>
            <p:nvPr/>
          </p:nvSpPr>
          <p:spPr>
            <a:xfrm>
              <a:off x="4171912" y="3228294"/>
              <a:ext cx="3035079" cy="71011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defTabSz="761970">
                <a:lnSpc>
                  <a:spcPts val="2167"/>
                </a:lnSpc>
                <a:buSzPct val="100000"/>
                <a:buFont typeface="Wingdings" panose="05000000000000000000" pitchFamily="2" charset="2"/>
                <a:buChar char="v"/>
              </a:pPr>
              <a:r>
                <a:rPr lang="en-US" dirty="0">
                  <a:solidFill>
                    <a:srgbClr val="3A3630"/>
                  </a:solidFill>
                  <a:latin typeface="Quicksand"/>
                  <a:ea typeface="Source Sans 3" pitchFamily="34" charset="-122"/>
                  <a:cs typeface="Source Sans 3" pitchFamily="34" charset="-120"/>
                </a:rPr>
                <a:t>As important as acing the case itself</a:t>
              </a:r>
              <a:endParaRPr lang="en-US" dirty="0">
                <a:solidFill>
                  <a:prstClr val="black"/>
                </a:solidFill>
                <a:latin typeface="Quicksand"/>
              </a:endParaRPr>
            </a:p>
          </p:txBody>
        </p:sp>
        <p:sp>
          <p:nvSpPr>
            <p:cNvPr id="54" name="Rectangle 53">
              <a:extLst>
                <a:ext uri="{FF2B5EF4-FFF2-40B4-BE49-F238E27FC236}">
                  <a16:creationId xmlns:a16="http://schemas.microsoft.com/office/drawing/2014/main" id="{2191F4CC-66D6-E67F-5F85-5F35FC801114}"/>
                </a:ext>
              </a:extLst>
            </p:cNvPr>
            <p:cNvSpPr/>
            <p:nvPr/>
          </p:nvSpPr>
          <p:spPr>
            <a:xfrm>
              <a:off x="4171912" y="4183559"/>
              <a:ext cx="3035079" cy="71011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defTabSz="761970">
                <a:lnSpc>
                  <a:spcPts val="2167"/>
                </a:lnSpc>
                <a:buSzPct val="100000"/>
                <a:buFont typeface="Wingdings" panose="05000000000000000000" pitchFamily="2" charset="2"/>
                <a:buChar char="v"/>
              </a:pPr>
              <a:r>
                <a:rPr lang="en-US" dirty="0">
                  <a:solidFill>
                    <a:srgbClr val="3A3630"/>
                  </a:solidFill>
                  <a:latin typeface="Quicksand"/>
                  <a:ea typeface="Source Sans 3" pitchFamily="34" charset="-122"/>
                  <a:cs typeface="Source Sans 3" pitchFamily="34" charset="-120"/>
                </a:rPr>
                <a:t>Demonstrates shared mission and values</a:t>
              </a:r>
              <a:endParaRPr lang="en-US" dirty="0">
                <a:solidFill>
                  <a:prstClr val="black"/>
                </a:solidFill>
                <a:latin typeface="Quicksand"/>
              </a:endParaRPr>
            </a:p>
          </p:txBody>
        </p:sp>
        <p:sp>
          <p:nvSpPr>
            <p:cNvPr id="55" name="Rectangle 54">
              <a:extLst>
                <a:ext uri="{FF2B5EF4-FFF2-40B4-BE49-F238E27FC236}">
                  <a16:creationId xmlns:a16="http://schemas.microsoft.com/office/drawing/2014/main" id="{9C570AF1-3A1D-E9BB-F511-BC189BC8BDF9}"/>
                </a:ext>
              </a:extLst>
            </p:cNvPr>
            <p:cNvSpPr/>
            <p:nvPr/>
          </p:nvSpPr>
          <p:spPr>
            <a:xfrm>
              <a:off x="4171912" y="5138824"/>
              <a:ext cx="3035079" cy="71011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defTabSz="761970">
                <a:lnSpc>
                  <a:spcPts val="2167"/>
                </a:lnSpc>
                <a:buSzPct val="100000"/>
                <a:buFont typeface="Wingdings" panose="05000000000000000000" pitchFamily="2" charset="2"/>
                <a:buChar char="v"/>
              </a:pPr>
              <a:r>
                <a:rPr lang="en-US" dirty="0">
                  <a:solidFill>
                    <a:srgbClr val="3A3630"/>
                  </a:solidFill>
                  <a:latin typeface="Quicksand"/>
                  <a:ea typeface="Source Sans 3" pitchFamily="34" charset="-122"/>
                  <a:cs typeface="Source Sans 3" pitchFamily="34" charset="-120"/>
                </a:rPr>
                <a:t>Shows ability to collaborate effectively</a:t>
              </a:r>
              <a:endParaRPr lang="en-US" dirty="0">
                <a:solidFill>
                  <a:prstClr val="black"/>
                </a:solidFill>
                <a:latin typeface="Quicksand"/>
              </a:endParaRPr>
            </a:p>
          </p:txBody>
        </p:sp>
      </p:grpSp>
    </p:spTree>
    <p:extLst>
      <p:ext uri="{BB962C8B-B14F-4D97-AF65-F5344CB8AC3E}">
        <p14:creationId xmlns:p14="http://schemas.microsoft.com/office/powerpoint/2010/main" val="1849335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4E0F3-A2D4-16DC-AF85-158A748B1969}"/>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9AF6F65-125A-AE82-F186-E98213CACCA6}"/>
              </a:ext>
            </a:extLst>
          </p:cNvPr>
          <p:cNvGraphicFramePr>
            <a:graphicFrameLocks noChangeAspect="1"/>
          </p:cNvGraphicFramePr>
          <p:nvPr>
            <p:custDataLst>
              <p:tags r:id="rId1"/>
            </p:custDataLst>
            <p:extLst>
              <p:ext uri="{D42A27DB-BD31-4B8C-83A1-F6EECF244321}">
                <p14:modId xmlns:p14="http://schemas.microsoft.com/office/powerpoint/2010/main" val="3840304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B9AF6F65-125A-AE82-F186-E98213CACC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AA3208B-5A03-F6A7-CEAE-CBE9FA08B63D}"/>
              </a:ext>
            </a:extLst>
          </p:cNvPr>
          <p:cNvSpPr>
            <a:spLocks noGrp="1"/>
          </p:cNvSpPr>
          <p:nvPr>
            <p:ph type="title"/>
          </p:nvPr>
        </p:nvSpPr>
        <p:spPr>
          <a:xfrm>
            <a:off x="725241" y="365126"/>
            <a:ext cx="10515600" cy="779462"/>
          </a:xfrm>
        </p:spPr>
        <p:txBody>
          <a:bodyPr vert="horz" anchor="ctr"/>
          <a:lstStyle/>
          <a:p>
            <a:pPr algn="l"/>
            <a:r>
              <a:rPr lang="en-US" dirty="0"/>
              <a:t>Introduction – Your First Impression Sets the Foundation</a:t>
            </a:r>
          </a:p>
        </p:txBody>
      </p:sp>
      <p:grpSp>
        <p:nvGrpSpPr>
          <p:cNvPr id="51" name="Group 50">
            <a:extLst>
              <a:ext uri="{FF2B5EF4-FFF2-40B4-BE49-F238E27FC236}">
                <a16:creationId xmlns:a16="http://schemas.microsoft.com/office/drawing/2014/main" id="{CE68E7D2-24BE-C4E4-C951-754C12F32371}"/>
              </a:ext>
            </a:extLst>
          </p:cNvPr>
          <p:cNvGrpSpPr/>
          <p:nvPr/>
        </p:nvGrpSpPr>
        <p:grpSpPr>
          <a:xfrm>
            <a:off x="6654092" y="2502967"/>
            <a:ext cx="3202299" cy="3248819"/>
            <a:chOff x="4377820" y="2664872"/>
            <a:chExt cx="3202299" cy="3248819"/>
          </a:xfrm>
        </p:grpSpPr>
        <p:sp>
          <p:nvSpPr>
            <p:cNvPr id="40" name="Text 9">
              <a:extLst>
                <a:ext uri="{FF2B5EF4-FFF2-40B4-BE49-F238E27FC236}">
                  <a16:creationId xmlns:a16="http://schemas.microsoft.com/office/drawing/2014/main" id="{4EAF03CB-4194-C7C9-7AFB-0EB844C95996}"/>
                </a:ext>
              </a:extLst>
            </p:cNvPr>
            <p:cNvSpPr/>
            <p:nvPr/>
          </p:nvSpPr>
          <p:spPr>
            <a:xfrm>
              <a:off x="4377820" y="2664872"/>
              <a:ext cx="3202299" cy="848737"/>
            </a:xfrm>
            <a:prstGeom prst="rect">
              <a:avLst/>
            </a:prstGeom>
            <a:noFill/>
            <a:ln/>
          </p:spPr>
          <p:txBody>
            <a:bodyPr wrap="square" lIns="0" tIns="0" rIns="0" bIns="0" rtlCol="0" anchor="t"/>
            <a:lstStyle/>
            <a:p>
              <a:pPr marL="285739" indent="-285739" defTabSz="761970">
                <a:lnSpc>
                  <a:spcPts val="2167"/>
                </a:lnSpc>
                <a:buSzPct val="100000"/>
                <a:buFontTx/>
                <a:buChar char="•"/>
              </a:pPr>
              <a:endParaRPr lang="en-US" sz="1600" dirty="0">
                <a:solidFill>
                  <a:prstClr val="black"/>
                </a:solidFill>
                <a:latin typeface="Quicksand"/>
              </a:endParaRPr>
            </a:p>
          </p:txBody>
        </p:sp>
        <p:sp>
          <p:nvSpPr>
            <p:cNvPr id="41" name="Text 10">
              <a:extLst>
                <a:ext uri="{FF2B5EF4-FFF2-40B4-BE49-F238E27FC236}">
                  <a16:creationId xmlns:a16="http://schemas.microsoft.com/office/drawing/2014/main" id="{5811BB3C-C1E1-959B-2F8E-A7979678D9DA}"/>
                </a:ext>
              </a:extLst>
            </p:cNvPr>
            <p:cNvSpPr/>
            <p:nvPr/>
          </p:nvSpPr>
          <p:spPr>
            <a:xfrm>
              <a:off x="4377820" y="3606354"/>
              <a:ext cx="3202299" cy="424369"/>
            </a:xfrm>
            <a:prstGeom prst="rect">
              <a:avLst/>
            </a:prstGeom>
            <a:noFill/>
            <a:ln/>
          </p:spPr>
          <p:txBody>
            <a:bodyPr wrap="none" lIns="0" tIns="0" rIns="0" bIns="0" rtlCol="0" anchor="t"/>
            <a:lstStyle/>
            <a:p>
              <a:pPr marL="285739" indent="-285739" defTabSz="761970">
                <a:lnSpc>
                  <a:spcPts val="2167"/>
                </a:lnSpc>
                <a:buSzPct val="100000"/>
                <a:buFontTx/>
                <a:buChar char="•"/>
              </a:pPr>
              <a:endParaRPr lang="en-US" sz="1600" dirty="0">
                <a:solidFill>
                  <a:prstClr val="black"/>
                </a:solidFill>
                <a:latin typeface="Quicksand"/>
              </a:endParaRPr>
            </a:p>
          </p:txBody>
        </p:sp>
        <p:sp>
          <p:nvSpPr>
            <p:cNvPr id="42" name="Text 11">
              <a:extLst>
                <a:ext uri="{FF2B5EF4-FFF2-40B4-BE49-F238E27FC236}">
                  <a16:creationId xmlns:a16="http://schemas.microsoft.com/office/drawing/2014/main" id="{6A575897-B5BE-A4C5-7E28-9DEA0338A07C}"/>
                </a:ext>
              </a:extLst>
            </p:cNvPr>
            <p:cNvSpPr/>
            <p:nvPr/>
          </p:nvSpPr>
          <p:spPr>
            <a:xfrm>
              <a:off x="4377820" y="4123469"/>
              <a:ext cx="3202299" cy="848737"/>
            </a:xfrm>
            <a:prstGeom prst="rect">
              <a:avLst/>
            </a:prstGeom>
            <a:noFill/>
            <a:ln/>
          </p:spPr>
          <p:txBody>
            <a:bodyPr wrap="square" lIns="0" tIns="0" rIns="0" bIns="0" rtlCol="0" anchor="t"/>
            <a:lstStyle/>
            <a:p>
              <a:pPr marL="285739" indent="-285739" defTabSz="761970">
                <a:lnSpc>
                  <a:spcPts val="2167"/>
                </a:lnSpc>
                <a:buSzPct val="100000"/>
                <a:buFontTx/>
                <a:buChar char="•"/>
              </a:pPr>
              <a:endParaRPr lang="en-US" sz="1600" dirty="0">
                <a:solidFill>
                  <a:prstClr val="black"/>
                </a:solidFill>
                <a:latin typeface="Quicksand"/>
              </a:endParaRPr>
            </a:p>
          </p:txBody>
        </p:sp>
        <p:sp>
          <p:nvSpPr>
            <p:cNvPr id="43" name="Text 12">
              <a:extLst>
                <a:ext uri="{FF2B5EF4-FFF2-40B4-BE49-F238E27FC236}">
                  <a16:creationId xmlns:a16="http://schemas.microsoft.com/office/drawing/2014/main" id="{5DEA66EC-8ABA-D523-4897-F2F95CC1CA51}"/>
                </a:ext>
              </a:extLst>
            </p:cNvPr>
            <p:cNvSpPr/>
            <p:nvPr/>
          </p:nvSpPr>
          <p:spPr>
            <a:xfrm>
              <a:off x="4377820" y="5064954"/>
              <a:ext cx="3202299" cy="848737"/>
            </a:xfrm>
            <a:prstGeom prst="rect">
              <a:avLst/>
            </a:prstGeom>
            <a:noFill/>
            <a:ln/>
          </p:spPr>
          <p:txBody>
            <a:bodyPr wrap="square" lIns="0" tIns="0" rIns="0" bIns="0" rtlCol="0" anchor="t"/>
            <a:lstStyle/>
            <a:p>
              <a:pPr marL="285739" indent="-285739" defTabSz="761970">
                <a:lnSpc>
                  <a:spcPts val="2167"/>
                </a:lnSpc>
                <a:buSzPct val="100000"/>
                <a:buFontTx/>
                <a:buChar char="•"/>
              </a:pPr>
              <a:endParaRPr lang="en-US" sz="1600" dirty="0">
                <a:solidFill>
                  <a:prstClr val="black"/>
                </a:solidFill>
                <a:latin typeface="Quicksand"/>
              </a:endParaRPr>
            </a:p>
          </p:txBody>
        </p:sp>
      </p:grpSp>
      <p:sp>
        <p:nvSpPr>
          <p:cNvPr id="7" name="Shape 1"/>
          <p:cNvSpPr/>
          <p:nvPr/>
        </p:nvSpPr>
        <p:spPr>
          <a:xfrm>
            <a:off x="725241" y="1249332"/>
            <a:ext cx="5299380" cy="1927685"/>
          </a:xfrm>
          <a:prstGeom prst="roundRect">
            <a:avLst>
              <a:gd name="adj" fmla="val 10738"/>
            </a:avLst>
          </a:prstGeom>
          <a:solidFill>
            <a:srgbClr val="FEF5E7"/>
          </a:solidFill>
          <a:ln/>
        </p:spPr>
        <p:txBody>
          <a:bodyPr/>
          <a:lstStyle/>
          <a:p>
            <a:pPr defTabSz="761970"/>
            <a:endParaRPr lang="en-AE" sz="1600">
              <a:solidFill>
                <a:prstClr val="black"/>
              </a:solidFill>
              <a:latin typeface="Quicksand"/>
            </a:endParaRPr>
          </a:p>
        </p:txBody>
      </p:sp>
      <p:sp>
        <p:nvSpPr>
          <p:cNvPr id="8" name="Shape 2"/>
          <p:cNvSpPr/>
          <p:nvPr/>
        </p:nvSpPr>
        <p:spPr>
          <a:xfrm>
            <a:off x="983571" y="1420322"/>
            <a:ext cx="512064" cy="513195"/>
          </a:xfrm>
          <a:prstGeom prst="roundRect">
            <a:avLst>
              <a:gd name="adj" fmla="val 16668615"/>
            </a:avLst>
          </a:prstGeom>
          <a:solidFill>
            <a:srgbClr val="38512F"/>
          </a:solidFill>
          <a:ln/>
        </p:spPr>
        <p:txBody>
          <a:bodyPr/>
          <a:lstStyle/>
          <a:p>
            <a:pPr defTabSz="761970"/>
            <a:endParaRPr lang="en-AE" sz="1600">
              <a:solidFill>
                <a:prstClr val="black"/>
              </a:solidFill>
              <a:latin typeface="Quicksand"/>
            </a:endParaRPr>
          </a:p>
        </p:txBody>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1625" y="1561459"/>
            <a:ext cx="348872" cy="230922"/>
          </a:xfrm>
          <a:prstGeom prst="rect">
            <a:avLst/>
          </a:prstGeom>
        </p:spPr>
      </p:pic>
      <p:sp>
        <p:nvSpPr>
          <p:cNvPr id="10" name="Text 3"/>
          <p:cNvSpPr/>
          <p:nvPr/>
        </p:nvSpPr>
        <p:spPr>
          <a:xfrm>
            <a:off x="983571" y="2104508"/>
            <a:ext cx="3040886" cy="251529"/>
          </a:xfrm>
          <a:prstGeom prst="rect">
            <a:avLst/>
          </a:prstGeom>
          <a:noFill/>
          <a:ln/>
        </p:spPr>
        <p:txBody>
          <a:bodyPr wrap="none" lIns="0" tIns="0" rIns="0" bIns="0" rtlCol="0" anchor="t"/>
          <a:lstStyle/>
          <a:p>
            <a:pPr defTabSz="761970">
              <a:lnSpc>
                <a:spcPts val="1750"/>
              </a:lnSpc>
            </a:pPr>
            <a:r>
              <a:rPr lang="en-US" sz="2000" b="1" dirty="0">
                <a:solidFill>
                  <a:srgbClr val="3A3630"/>
                </a:solidFill>
                <a:latin typeface="Quicksand"/>
                <a:ea typeface="Lora" pitchFamily="34" charset="-122"/>
                <a:cs typeface="Lora" pitchFamily="34" charset="-120"/>
              </a:rPr>
              <a:t>Break the Ice</a:t>
            </a:r>
            <a:endParaRPr lang="en-US" sz="2000" b="1" dirty="0">
              <a:solidFill>
                <a:prstClr val="black"/>
              </a:solidFill>
              <a:latin typeface="Quicksand"/>
            </a:endParaRPr>
          </a:p>
        </p:txBody>
      </p:sp>
      <p:sp>
        <p:nvSpPr>
          <p:cNvPr id="11" name="Text 4"/>
          <p:cNvSpPr/>
          <p:nvPr/>
        </p:nvSpPr>
        <p:spPr>
          <a:xfrm>
            <a:off x="983571" y="2458631"/>
            <a:ext cx="4782721" cy="547393"/>
          </a:xfrm>
          <a:prstGeom prst="rect">
            <a:avLst/>
          </a:prstGeom>
          <a:noFill/>
          <a:ln/>
        </p:spPr>
        <p:txBody>
          <a:bodyPr wrap="square" lIns="0" tIns="0" rIns="0" bIns="0" rtlCol="0" anchor="t"/>
          <a:lstStyle/>
          <a:p>
            <a:pPr defTabSz="761970">
              <a:lnSpc>
                <a:spcPts val="1917"/>
              </a:lnSpc>
            </a:pPr>
            <a:r>
              <a:rPr lang="en-US" sz="1600" dirty="0">
                <a:solidFill>
                  <a:srgbClr val="3A3630"/>
                </a:solidFill>
                <a:latin typeface="Quicksand"/>
                <a:ea typeface="Source Sans 3" pitchFamily="34" charset="-122"/>
                <a:cs typeface="Source Sans 3" pitchFamily="34" charset="-120"/>
              </a:rPr>
              <a:t>Establish rapport and connection with your interviewer from the first moment</a:t>
            </a:r>
            <a:endParaRPr lang="en-US" sz="1600" dirty="0">
              <a:solidFill>
                <a:prstClr val="black"/>
              </a:solidFill>
              <a:latin typeface="Quicksand"/>
            </a:endParaRPr>
          </a:p>
        </p:txBody>
      </p:sp>
      <p:sp>
        <p:nvSpPr>
          <p:cNvPr id="12" name="Shape 5"/>
          <p:cNvSpPr/>
          <p:nvPr/>
        </p:nvSpPr>
        <p:spPr>
          <a:xfrm>
            <a:off x="6282951" y="1249332"/>
            <a:ext cx="5299548" cy="1927685"/>
          </a:xfrm>
          <a:prstGeom prst="roundRect">
            <a:avLst>
              <a:gd name="adj" fmla="val 7773"/>
            </a:avLst>
          </a:prstGeom>
          <a:solidFill>
            <a:srgbClr val="FEF5E7"/>
          </a:solidFill>
          <a:ln/>
        </p:spPr>
        <p:txBody>
          <a:bodyPr/>
          <a:lstStyle/>
          <a:p>
            <a:pPr defTabSz="761970"/>
            <a:endParaRPr lang="en-AE" sz="1600">
              <a:solidFill>
                <a:prstClr val="black"/>
              </a:solidFill>
              <a:latin typeface="Quicksand"/>
            </a:endParaRPr>
          </a:p>
        </p:txBody>
      </p:sp>
      <p:sp>
        <p:nvSpPr>
          <p:cNvPr id="13" name="Shape 6"/>
          <p:cNvSpPr/>
          <p:nvPr/>
        </p:nvSpPr>
        <p:spPr>
          <a:xfrm>
            <a:off x="6541281" y="1420322"/>
            <a:ext cx="512064" cy="513195"/>
          </a:xfrm>
          <a:prstGeom prst="roundRect">
            <a:avLst>
              <a:gd name="adj" fmla="val 16668615"/>
            </a:avLst>
          </a:prstGeom>
          <a:solidFill>
            <a:srgbClr val="38512F"/>
          </a:solidFill>
          <a:ln/>
        </p:spPr>
        <p:txBody>
          <a:bodyPr/>
          <a:lstStyle/>
          <a:p>
            <a:pPr defTabSz="761970"/>
            <a:endParaRPr lang="en-AE" sz="1600">
              <a:solidFill>
                <a:prstClr val="black"/>
              </a:solidFill>
              <a:latin typeface="Quicksand"/>
            </a:endParaRPr>
          </a:p>
        </p:txBody>
      </p:sp>
      <p:pic>
        <p:nvPicPr>
          <p:cNvPr id="14"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27287" y="1561459"/>
            <a:ext cx="348872" cy="230922"/>
          </a:xfrm>
          <a:prstGeom prst="rect">
            <a:avLst/>
          </a:prstGeom>
        </p:spPr>
      </p:pic>
      <p:sp>
        <p:nvSpPr>
          <p:cNvPr id="15" name="Text 7"/>
          <p:cNvSpPr/>
          <p:nvPr/>
        </p:nvSpPr>
        <p:spPr>
          <a:xfrm>
            <a:off x="6541281" y="2104508"/>
            <a:ext cx="3040886" cy="251529"/>
          </a:xfrm>
          <a:prstGeom prst="rect">
            <a:avLst/>
          </a:prstGeom>
          <a:noFill/>
          <a:ln/>
        </p:spPr>
        <p:txBody>
          <a:bodyPr wrap="none" lIns="0" tIns="0" rIns="0" bIns="0" rtlCol="0" anchor="t"/>
          <a:lstStyle/>
          <a:p>
            <a:pPr defTabSz="761970">
              <a:lnSpc>
                <a:spcPts val="1750"/>
              </a:lnSpc>
            </a:pPr>
            <a:r>
              <a:rPr lang="en-US" sz="2000" b="1" dirty="0">
                <a:solidFill>
                  <a:srgbClr val="3A3630"/>
                </a:solidFill>
                <a:latin typeface="Quicksand"/>
                <a:ea typeface="Lora" pitchFamily="34" charset="-122"/>
                <a:cs typeface="Lora" pitchFamily="34" charset="-120"/>
              </a:rPr>
              <a:t>Show Structure</a:t>
            </a:r>
            <a:endParaRPr lang="en-US" sz="2000" b="1" dirty="0">
              <a:solidFill>
                <a:prstClr val="black"/>
              </a:solidFill>
              <a:latin typeface="Quicksand"/>
            </a:endParaRPr>
          </a:p>
        </p:txBody>
      </p:sp>
      <p:sp>
        <p:nvSpPr>
          <p:cNvPr id="16" name="Text 8"/>
          <p:cNvSpPr/>
          <p:nvPr/>
        </p:nvSpPr>
        <p:spPr>
          <a:xfrm>
            <a:off x="6541281" y="2458631"/>
            <a:ext cx="4782889" cy="547393"/>
          </a:xfrm>
          <a:prstGeom prst="rect">
            <a:avLst/>
          </a:prstGeom>
          <a:noFill/>
          <a:ln/>
        </p:spPr>
        <p:txBody>
          <a:bodyPr wrap="square" lIns="0" tIns="0" rIns="0" bIns="0" rtlCol="0" anchor="t"/>
          <a:lstStyle/>
          <a:p>
            <a:pPr defTabSz="761970">
              <a:lnSpc>
                <a:spcPts val="1917"/>
              </a:lnSpc>
            </a:pPr>
            <a:r>
              <a:rPr lang="en-US" sz="1600" dirty="0">
                <a:solidFill>
                  <a:srgbClr val="3A3630"/>
                </a:solidFill>
                <a:latin typeface="Quicksand"/>
                <a:ea typeface="Source Sans 3" pitchFamily="34" charset="-122"/>
                <a:cs typeface="Source Sans 3" pitchFamily="34" charset="-120"/>
              </a:rPr>
              <a:t>Demonstrate organized thinking through well-structured fit answers</a:t>
            </a:r>
            <a:endParaRPr lang="en-US" sz="1600" dirty="0">
              <a:solidFill>
                <a:prstClr val="black"/>
              </a:solidFill>
              <a:latin typeface="Quicksand"/>
            </a:endParaRPr>
          </a:p>
        </p:txBody>
      </p:sp>
      <p:sp>
        <p:nvSpPr>
          <p:cNvPr id="17" name="Shape 9"/>
          <p:cNvSpPr/>
          <p:nvPr/>
        </p:nvSpPr>
        <p:spPr>
          <a:xfrm>
            <a:off x="725241" y="3348005"/>
            <a:ext cx="10857258" cy="1653987"/>
          </a:xfrm>
          <a:prstGeom prst="roundRect">
            <a:avLst>
              <a:gd name="adj" fmla="val 10908"/>
            </a:avLst>
          </a:prstGeom>
          <a:solidFill>
            <a:srgbClr val="F8F0E4"/>
          </a:solidFill>
          <a:ln/>
        </p:spPr>
        <p:txBody>
          <a:bodyPr/>
          <a:lstStyle/>
          <a:p>
            <a:pPr defTabSz="761970"/>
            <a:endParaRPr lang="en-AE" sz="1600">
              <a:solidFill>
                <a:prstClr val="black"/>
              </a:solidFill>
              <a:latin typeface="Quicksand"/>
            </a:endParaRPr>
          </a:p>
        </p:txBody>
      </p:sp>
      <p:sp>
        <p:nvSpPr>
          <p:cNvPr id="18" name="Shape 10"/>
          <p:cNvSpPr/>
          <p:nvPr/>
        </p:nvSpPr>
        <p:spPr>
          <a:xfrm>
            <a:off x="983571" y="3518996"/>
            <a:ext cx="512064" cy="513195"/>
          </a:xfrm>
          <a:prstGeom prst="roundRect">
            <a:avLst>
              <a:gd name="adj" fmla="val 16668615"/>
            </a:avLst>
          </a:prstGeom>
          <a:solidFill>
            <a:srgbClr val="38512F"/>
          </a:solidFill>
          <a:ln/>
        </p:spPr>
        <p:txBody>
          <a:bodyPr/>
          <a:lstStyle/>
          <a:p>
            <a:pPr defTabSz="761970"/>
            <a:endParaRPr lang="en-AE" sz="1600">
              <a:solidFill>
                <a:prstClr val="black"/>
              </a:solidFill>
              <a:latin typeface="Quicksand"/>
            </a:endParaRPr>
          </a:p>
        </p:txBody>
      </p:sp>
      <p:pic>
        <p:nvPicPr>
          <p:cNvPr id="19"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5723" y="3660134"/>
            <a:ext cx="348872" cy="230922"/>
          </a:xfrm>
          <a:prstGeom prst="rect">
            <a:avLst/>
          </a:prstGeom>
        </p:spPr>
      </p:pic>
      <p:sp>
        <p:nvSpPr>
          <p:cNvPr id="20" name="Text 11"/>
          <p:cNvSpPr/>
          <p:nvPr/>
        </p:nvSpPr>
        <p:spPr>
          <a:xfrm>
            <a:off x="983571" y="4203183"/>
            <a:ext cx="3040886" cy="251529"/>
          </a:xfrm>
          <a:prstGeom prst="rect">
            <a:avLst/>
          </a:prstGeom>
          <a:noFill/>
          <a:ln/>
        </p:spPr>
        <p:txBody>
          <a:bodyPr wrap="none" lIns="0" tIns="0" rIns="0" bIns="0" rtlCol="0" anchor="t"/>
          <a:lstStyle/>
          <a:p>
            <a:pPr defTabSz="761970">
              <a:lnSpc>
                <a:spcPts val="1750"/>
              </a:lnSpc>
            </a:pPr>
            <a:r>
              <a:rPr lang="en-US" sz="2000" b="1" dirty="0">
                <a:solidFill>
                  <a:srgbClr val="3A3630"/>
                </a:solidFill>
                <a:latin typeface="Quicksand"/>
                <a:ea typeface="Lora" pitchFamily="34" charset="-122"/>
                <a:cs typeface="Lora" pitchFamily="34" charset="-120"/>
              </a:rPr>
              <a:t>Prove Confidence</a:t>
            </a:r>
            <a:endParaRPr lang="en-US" sz="2000" b="1" dirty="0">
              <a:solidFill>
                <a:prstClr val="black"/>
              </a:solidFill>
              <a:latin typeface="Quicksand"/>
            </a:endParaRPr>
          </a:p>
        </p:txBody>
      </p:sp>
      <p:sp>
        <p:nvSpPr>
          <p:cNvPr id="21" name="Text 12"/>
          <p:cNvSpPr/>
          <p:nvPr/>
        </p:nvSpPr>
        <p:spPr>
          <a:xfrm>
            <a:off x="983571" y="4557307"/>
            <a:ext cx="10340599" cy="273697"/>
          </a:xfrm>
          <a:prstGeom prst="rect">
            <a:avLst/>
          </a:prstGeom>
          <a:noFill/>
          <a:ln/>
        </p:spPr>
        <p:txBody>
          <a:bodyPr wrap="none" lIns="0" tIns="0" rIns="0" bIns="0" rtlCol="0" anchor="t"/>
          <a:lstStyle/>
          <a:p>
            <a:pPr defTabSz="761970">
              <a:lnSpc>
                <a:spcPts val="1917"/>
              </a:lnSpc>
            </a:pPr>
            <a:r>
              <a:rPr lang="en-US" sz="1600" dirty="0">
                <a:solidFill>
                  <a:srgbClr val="3A3630"/>
                </a:solidFill>
                <a:latin typeface="Quicksand"/>
                <a:ea typeface="Source Sans 3" pitchFamily="34" charset="-122"/>
                <a:cs typeface="Source Sans 3" pitchFamily="34" charset="-120"/>
              </a:rPr>
              <a:t>Display comfort and poise that translates to client-ready presence</a:t>
            </a:r>
            <a:endParaRPr lang="en-US" sz="1600" dirty="0">
              <a:solidFill>
                <a:prstClr val="black"/>
              </a:solidFill>
              <a:latin typeface="Quicksand"/>
            </a:endParaRPr>
          </a:p>
        </p:txBody>
      </p:sp>
      <p:sp>
        <p:nvSpPr>
          <p:cNvPr id="22" name="Shape 13"/>
          <p:cNvSpPr/>
          <p:nvPr/>
        </p:nvSpPr>
        <p:spPr>
          <a:xfrm>
            <a:off x="725241" y="5194372"/>
            <a:ext cx="10857258" cy="1000434"/>
          </a:xfrm>
          <a:prstGeom prst="roundRect">
            <a:avLst/>
          </a:prstGeom>
          <a:solidFill>
            <a:srgbClr val="D4E3CF"/>
          </a:solidFill>
          <a:ln/>
        </p:spPr>
        <p:txBody>
          <a:bodyPr/>
          <a:lstStyle/>
          <a:p>
            <a:pPr defTabSz="761970"/>
            <a:endParaRPr lang="en-AE" sz="1600">
              <a:solidFill>
                <a:prstClr val="black"/>
              </a:solidFill>
              <a:latin typeface="Quicksand"/>
            </a:endParaRPr>
          </a:p>
        </p:txBody>
      </p:sp>
      <p:pic>
        <p:nvPicPr>
          <p:cNvPr id="24" name="Image 4" descr="preencoded.png"/>
          <p:cNvPicPr>
            <a:picLocks noChangeAspect="1"/>
          </p:cNvPicPr>
          <p:nvPr/>
        </p:nvPicPr>
        <p:blipFill>
          <a:blip r:embed="rId11"/>
          <a:stretch>
            <a:fillRect/>
          </a:stretch>
        </p:blipFill>
        <p:spPr>
          <a:xfrm>
            <a:off x="999473" y="5535617"/>
            <a:ext cx="411024" cy="308113"/>
          </a:xfrm>
          <a:prstGeom prst="rect">
            <a:avLst/>
          </a:prstGeom>
        </p:spPr>
      </p:pic>
      <p:sp>
        <p:nvSpPr>
          <p:cNvPr id="25" name="Text 14"/>
          <p:cNvSpPr/>
          <p:nvPr/>
        </p:nvSpPr>
        <p:spPr>
          <a:xfrm>
            <a:off x="1564855" y="5415978"/>
            <a:ext cx="9759314" cy="547393"/>
          </a:xfrm>
          <a:prstGeom prst="rect">
            <a:avLst/>
          </a:prstGeom>
          <a:noFill/>
          <a:ln/>
        </p:spPr>
        <p:txBody>
          <a:bodyPr wrap="square" lIns="0" tIns="0" rIns="0" bIns="0" rtlCol="0" anchor="t"/>
          <a:lstStyle/>
          <a:p>
            <a:pPr defTabSz="761970">
              <a:lnSpc>
                <a:spcPts val="1917"/>
              </a:lnSpc>
            </a:pPr>
            <a:r>
              <a:rPr lang="en-US" sz="1600" b="1" dirty="0">
                <a:solidFill>
                  <a:srgbClr val="000000"/>
                </a:solidFill>
                <a:latin typeface="Quicksand"/>
                <a:ea typeface="Source Sans 3" pitchFamily="34" charset="-122"/>
                <a:cs typeface="Source Sans 3" pitchFamily="34" charset="-120"/>
              </a:rPr>
              <a:t>The fit interview is your opportunity to set solid foundations before the case portion. Win here, and you've already gained significant momentum toward success.</a:t>
            </a:r>
            <a:endParaRPr lang="en-US" sz="1600" b="1" dirty="0">
              <a:solidFill>
                <a:prstClr val="black"/>
              </a:solidFill>
              <a:latin typeface="Quicksand"/>
            </a:endParaRPr>
          </a:p>
        </p:txBody>
      </p:sp>
    </p:spTree>
    <p:extLst>
      <p:ext uri="{BB962C8B-B14F-4D97-AF65-F5344CB8AC3E}">
        <p14:creationId xmlns:p14="http://schemas.microsoft.com/office/powerpoint/2010/main" val="1637710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2A90F-5ABF-6196-078F-36A6A0E513A1}"/>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CAD77E9-9962-4F84-E44F-4BD893407658}"/>
              </a:ext>
            </a:extLst>
          </p:cNvPr>
          <p:cNvGraphicFramePr>
            <a:graphicFrameLocks noChangeAspect="1"/>
          </p:cNvGraphicFramePr>
          <p:nvPr>
            <p:custDataLst>
              <p:tags r:id="rId1"/>
            </p:custDataLst>
            <p:extLst>
              <p:ext uri="{D42A27DB-BD31-4B8C-83A1-F6EECF244321}">
                <p14:modId xmlns:p14="http://schemas.microsoft.com/office/powerpoint/2010/main" val="590409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FCAD77E9-9962-4F84-E44F-4BD8934076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359172B-80EB-A076-0511-2B8892E6338C}"/>
              </a:ext>
            </a:extLst>
          </p:cNvPr>
          <p:cNvSpPr>
            <a:spLocks noGrp="1"/>
          </p:cNvSpPr>
          <p:nvPr>
            <p:ph type="title"/>
          </p:nvPr>
        </p:nvSpPr>
        <p:spPr>
          <a:xfrm>
            <a:off x="725241" y="365126"/>
            <a:ext cx="10515600" cy="779462"/>
          </a:xfrm>
        </p:spPr>
        <p:txBody>
          <a:bodyPr vert="horz" anchor="ctr"/>
          <a:lstStyle/>
          <a:p>
            <a:pPr algn="l"/>
            <a:r>
              <a:rPr lang="en-US" dirty="0"/>
              <a:t>Introduction – Four Questions Interviewers Are Asking</a:t>
            </a:r>
          </a:p>
        </p:txBody>
      </p:sp>
      <p:sp>
        <p:nvSpPr>
          <p:cNvPr id="6" name="Shape 1">
            <a:extLst>
              <a:ext uri="{FF2B5EF4-FFF2-40B4-BE49-F238E27FC236}">
                <a16:creationId xmlns:a16="http://schemas.microsoft.com/office/drawing/2014/main" id="{80350BD8-7348-510F-E7A2-122DA1FC85E7}"/>
              </a:ext>
            </a:extLst>
          </p:cNvPr>
          <p:cNvSpPr>
            <a:spLocks/>
          </p:cNvSpPr>
          <p:nvPr/>
        </p:nvSpPr>
        <p:spPr>
          <a:xfrm>
            <a:off x="725240" y="1668958"/>
            <a:ext cx="10515599" cy="960140"/>
          </a:xfrm>
          <a:prstGeom prst="roundRect">
            <a:avLst>
              <a:gd name="adj" fmla="val 2500"/>
            </a:avLst>
          </a:prstGeom>
          <a:solidFill>
            <a:srgbClr val="FEF5E7"/>
          </a:solidFill>
          <a:ln w="22860">
            <a:solidFill>
              <a:srgbClr val="D9CDBA"/>
            </a:solidFill>
            <a:prstDash val="solid"/>
          </a:ln>
        </p:spPr>
        <p:txBody>
          <a:bodyPr/>
          <a:lstStyle/>
          <a:p>
            <a:pPr defTabSz="761970"/>
            <a:endParaRPr lang="en-AE" sz="1500">
              <a:solidFill>
                <a:prstClr val="black"/>
              </a:solidFill>
              <a:latin typeface="Quicksand"/>
            </a:endParaRPr>
          </a:p>
        </p:txBody>
      </p:sp>
      <p:sp>
        <p:nvSpPr>
          <p:cNvPr id="23" name="Shape 2">
            <a:extLst>
              <a:ext uri="{FF2B5EF4-FFF2-40B4-BE49-F238E27FC236}">
                <a16:creationId xmlns:a16="http://schemas.microsoft.com/office/drawing/2014/main" id="{BBC01DD0-8030-5791-4C01-EDED5A6F9B62}"/>
              </a:ext>
            </a:extLst>
          </p:cNvPr>
          <p:cNvSpPr/>
          <p:nvPr/>
        </p:nvSpPr>
        <p:spPr>
          <a:xfrm>
            <a:off x="737784" y="1688008"/>
            <a:ext cx="824313" cy="922040"/>
          </a:xfrm>
          <a:prstGeom prst="roundRect">
            <a:avLst>
              <a:gd name="adj" fmla="val 179"/>
            </a:avLst>
          </a:prstGeom>
          <a:solidFill>
            <a:srgbClr val="F3E7D4"/>
          </a:solidFill>
          <a:ln/>
        </p:spPr>
        <p:txBody>
          <a:bodyPr anchor="ctr"/>
          <a:lstStyle/>
          <a:p>
            <a:pPr algn="ctr" defTabSz="761970"/>
            <a:r>
              <a:rPr lang="en-AE" sz="3600" b="1" dirty="0">
                <a:solidFill>
                  <a:srgbClr val="5E6246"/>
                </a:solidFill>
                <a:latin typeface="Quicksand"/>
              </a:rPr>
              <a:t>1</a:t>
            </a:r>
          </a:p>
        </p:txBody>
      </p:sp>
      <p:sp>
        <p:nvSpPr>
          <p:cNvPr id="27" name="Text 4">
            <a:extLst>
              <a:ext uri="{FF2B5EF4-FFF2-40B4-BE49-F238E27FC236}">
                <a16:creationId xmlns:a16="http://schemas.microsoft.com/office/drawing/2014/main" id="{22CB70EE-C5AC-8515-B415-F8FBF362C086}"/>
              </a:ext>
            </a:extLst>
          </p:cNvPr>
          <p:cNvSpPr/>
          <p:nvPr/>
        </p:nvSpPr>
        <p:spPr>
          <a:xfrm>
            <a:off x="2007553" y="1847949"/>
            <a:ext cx="3122688" cy="235347"/>
          </a:xfrm>
          <a:prstGeom prst="rect">
            <a:avLst/>
          </a:prstGeom>
          <a:noFill/>
          <a:ln/>
        </p:spPr>
        <p:txBody>
          <a:bodyPr wrap="none" lIns="0" tIns="0" rIns="0" bIns="0" rtlCol="0" anchor="t"/>
          <a:lstStyle/>
          <a:p>
            <a:pPr defTabSz="761970">
              <a:lnSpc>
                <a:spcPts val="1833"/>
              </a:lnSpc>
            </a:pPr>
            <a:r>
              <a:rPr lang="en-US" sz="2000" b="1" dirty="0">
                <a:solidFill>
                  <a:srgbClr val="3A3630"/>
                </a:solidFill>
                <a:latin typeface="Quicksand"/>
                <a:ea typeface="Lora" pitchFamily="34" charset="-122"/>
                <a:cs typeface="Lora" pitchFamily="34" charset="-120"/>
              </a:rPr>
              <a:t>Coachability</a:t>
            </a:r>
            <a:endParaRPr lang="en-US" sz="2000" b="1" dirty="0">
              <a:solidFill>
                <a:prstClr val="black"/>
              </a:solidFill>
              <a:latin typeface="Quicksand"/>
            </a:endParaRPr>
          </a:p>
        </p:txBody>
      </p:sp>
      <p:sp>
        <p:nvSpPr>
          <p:cNvPr id="28" name="Text 5">
            <a:extLst>
              <a:ext uri="{FF2B5EF4-FFF2-40B4-BE49-F238E27FC236}">
                <a16:creationId xmlns:a16="http://schemas.microsoft.com/office/drawing/2014/main" id="{21EE1FA5-04C8-A834-224D-03377E694963}"/>
              </a:ext>
            </a:extLst>
          </p:cNvPr>
          <p:cNvSpPr/>
          <p:nvPr/>
        </p:nvSpPr>
        <p:spPr>
          <a:xfrm>
            <a:off x="2007553" y="2179241"/>
            <a:ext cx="8860203" cy="255984"/>
          </a:xfrm>
          <a:prstGeom prst="rect">
            <a:avLst/>
          </a:prstGeom>
          <a:noFill/>
          <a:ln/>
        </p:spPr>
        <p:txBody>
          <a:bodyPr wrap="none" lIns="0" tIns="0" rIns="0" bIns="0" rtlCol="0" anchor="t"/>
          <a:lstStyle/>
          <a:p>
            <a:pPr defTabSz="761970">
              <a:lnSpc>
                <a:spcPts val="2000"/>
              </a:lnSpc>
            </a:pPr>
            <a:r>
              <a:rPr lang="en-US" sz="1250" dirty="0">
                <a:solidFill>
                  <a:srgbClr val="3A3630"/>
                </a:solidFill>
                <a:latin typeface="Quicksand"/>
                <a:ea typeface="Source Sans 3" pitchFamily="34" charset="-122"/>
                <a:cs typeface="Source Sans 3" pitchFamily="34" charset="-120"/>
              </a:rPr>
              <a:t>Are you a coachable person who is willing to learn and improve continuously?</a:t>
            </a:r>
            <a:endParaRPr lang="en-US" sz="1250" dirty="0">
              <a:solidFill>
                <a:prstClr val="black"/>
              </a:solidFill>
              <a:latin typeface="Quicksand"/>
            </a:endParaRPr>
          </a:p>
        </p:txBody>
      </p:sp>
      <p:sp>
        <p:nvSpPr>
          <p:cNvPr id="29" name="Shape 6">
            <a:extLst>
              <a:ext uri="{FF2B5EF4-FFF2-40B4-BE49-F238E27FC236}">
                <a16:creationId xmlns:a16="http://schemas.microsoft.com/office/drawing/2014/main" id="{A73AF32E-B9AB-28A4-E823-DEE175699D3B}"/>
              </a:ext>
            </a:extLst>
          </p:cNvPr>
          <p:cNvSpPr>
            <a:spLocks/>
          </p:cNvSpPr>
          <p:nvPr/>
        </p:nvSpPr>
        <p:spPr>
          <a:xfrm>
            <a:off x="725240" y="2789039"/>
            <a:ext cx="10515599" cy="960140"/>
          </a:xfrm>
          <a:prstGeom prst="roundRect">
            <a:avLst>
              <a:gd name="adj" fmla="val 2500"/>
            </a:avLst>
          </a:prstGeom>
          <a:solidFill>
            <a:srgbClr val="FEF5E7"/>
          </a:solidFill>
          <a:ln w="22860">
            <a:solidFill>
              <a:srgbClr val="D9CDBA"/>
            </a:solidFill>
            <a:prstDash val="solid"/>
          </a:ln>
        </p:spPr>
        <p:txBody>
          <a:bodyPr/>
          <a:lstStyle/>
          <a:p>
            <a:pPr defTabSz="761970"/>
            <a:endParaRPr lang="en-AE" sz="1500">
              <a:solidFill>
                <a:prstClr val="black"/>
              </a:solidFill>
              <a:latin typeface="Quicksand"/>
            </a:endParaRPr>
          </a:p>
        </p:txBody>
      </p:sp>
      <p:sp>
        <p:nvSpPr>
          <p:cNvPr id="30" name="Shape 7">
            <a:extLst>
              <a:ext uri="{FF2B5EF4-FFF2-40B4-BE49-F238E27FC236}">
                <a16:creationId xmlns:a16="http://schemas.microsoft.com/office/drawing/2014/main" id="{571C55E6-7657-1881-0F6E-5FC4D1E15038}"/>
              </a:ext>
            </a:extLst>
          </p:cNvPr>
          <p:cNvSpPr/>
          <p:nvPr/>
        </p:nvSpPr>
        <p:spPr>
          <a:xfrm>
            <a:off x="737784" y="2808089"/>
            <a:ext cx="824313" cy="922040"/>
          </a:xfrm>
          <a:prstGeom prst="roundRect">
            <a:avLst>
              <a:gd name="adj" fmla="val 179"/>
            </a:avLst>
          </a:prstGeom>
          <a:solidFill>
            <a:srgbClr val="F3E7D4"/>
          </a:solidFill>
          <a:ln/>
        </p:spPr>
        <p:txBody>
          <a:bodyPr anchor="ctr"/>
          <a:lstStyle/>
          <a:p>
            <a:pPr algn="ctr" defTabSz="761970"/>
            <a:r>
              <a:rPr lang="en-AE" sz="3600" b="1" dirty="0">
                <a:solidFill>
                  <a:srgbClr val="5E6246"/>
                </a:solidFill>
                <a:latin typeface="Quicksand"/>
              </a:rPr>
              <a:t>2</a:t>
            </a:r>
          </a:p>
        </p:txBody>
      </p:sp>
      <p:sp>
        <p:nvSpPr>
          <p:cNvPr id="32" name="Text 9">
            <a:extLst>
              <a:ext uri="{FF2B5EF4-FFF2-40B4-BE49-F238E27FC236}">
                <a16:creationId xmlns:a16="http://schemas.microsoft.com/office/drawing/2014/main" id="{52803C19-41DA-227A-D9BE-0D19FF229123}"/>
              </a:ext>
            </a:extLst>
          </p:cNvPr>
          <p:cNvSpPr/>
          <p:nvPr/>
        </p:nvSpPr>
        <p:spPr>
          <a:xfrm>
            <a:off x="2007553" y="2968030"/>
            <a:ext cx="3122688" cy="235347"/>
          </a:xfrm>
          <a:prstGeom prst="rect">
            <a:avLst/>
          </a:prstGeom>
          <a:noFill/>
          <a:ln/>
        </p:spPr>
        <p:txBody>
          <a:bodyPr wrap="none" lIns="0" tIns="0" rIns="0" bIns="0" rtlCol="0" anchor="t"/>
          <a:lstStyle/>
          <a:p>
            <a:pPr defTabSz="761970">
              <a:lnSpc>
                <a:spcPts val="1833"/>
              </a:lnSpc>
            </a:pPr>
            <a:r>
              <a:rPr lang="en-US" sz="2000" b="1" dirty="0">
                <a:solidFill>
                  <a:srgbClr val="3A3630"/>
                </a:solidFill>
                <a:latin typeface="Quicksand"/>
              </a:rPr>
              <a:t>Cultural</a:t>
            </a:r>
            <a:r>
              <a:rPr lang="en-US" sz="1458" dirty="0">
                <a:solidFill>
                  <a:srgbClr val="3A3630"/>
                </a:solidFill>
                <a:latin typeface="Quicksand"/>
                <a:ea typeface="Lora" pitchFamily="34" charset="-122"/>
                <a:cs typeface="Lora" pitchFamily="34" charset="-120"/>
              </a:rPr>
              <a:t> </a:t>
            </a:r>
            <a:r>
              <a:rPr lang="en-US" sz="2000" b="1" dirty="0">
                <a:solidFill>
                  <a:srgbClr val="3A3630"/>
                </a:solidFill>
                <a:latin typeface="Quicksand"/>
              </a:rPr>
              <a:t>Fit</a:t>
            </a:r>
          </a:p>
        </p:txBody>
      </p:sp>
      <p:sp>
        <p:nvSpPr>
          <p:cNvPr id="33" name="Text 10">
            <a:extLst>
              <a:ext uri="{FF2B5EF4-FFF2-40B4-BE49-F238E27FC236}">
                <a16:creationId xmlns:a16="http://schemas.microsoft.com/office/drawing/2014/main" id="{6BA6E2DD-C5A2-12F6-2C01-7CB915C006B8}"/>
              </a:ext>
            </a:extLst>
          </p:cNvPr>
          <p:cNvSpPr/>
          <p:nvPr/>
        </p:nvSpPr>
        <p:spPr>
          <a:xfrm>
            <a:off x="2007553" y="3299321"/>
            <a:ext cx="8860203" cy="255984"/>
          </a:xfrm>
          <a:prstGeom prst="rect">
            <a:avLst/>
          </a:prstGeom>
          <a:noFill/>
          <a:ln/>
        </p:spPr>
        <p:txBody>
          <a:bodyPr wrap="none" lIns="0" tIns="0" rIns="0" bIns="0" rtlCol="0" anchor="t"/>
          <a:lstStyle/>
          <a:p>
            <a:pPr defTabSz="761970">
              <a:lnSpc>
                <a:spcPts val="2000"/>
              </a:lnSpc>
            </a:pPr>
            <a:r>
              <a:rPr lang="en-US" sz="1250" dirty="0">
                <a:solidFill>
                  <a:srgbClr val="3A3630"/>
                </a:solidFill>
                <a:latin typeface="Quicksand"/>
                <a:ea typeface="Source Sans 3" pitchFamily="34" charset="-122"/>
                <a:cs typeface="Source Sans 3" pitchFamily="34" charset="-120"/>
              </a:rPr>
              <a:t>Do you fit well into their company culture, working style, and mindset?</a:t>
            </a:r>
            <a:endParaRPr lang="en-US" sz="1250" dirty="0">
              <a:solidFill>
                <a:prstClr val="black"/>
              </a:solidFill>
              <a:latin typeface="Quicksand"/>
            </a:endParaRPr>
          </a:p>
        </p:txBody>
      </p:sp>
      <p:sp>
        <p:nvSpPr>
          <p:cNvPr id="34" name="Shape 11">
            <a:extLst>
              <a:ext uri="{FF2B5EF4-FFF2-40B4-BE49-F238E27FC236}">
                <a16:creationId xmlns:a16="http://schemas.microsoft.com/office/drawing/2014/main" id="{45B3438D-A8C6-0799-68BA-D3B03788A9F1}"/>
              </a:ext>
            </a:extLst>
          </p:cNvPr>
          <p:cNvSpPr>
            <a:spLocks/>
          </p:cNvSpPr>
          <p:nvPr/>
        </p:nvSpPr>
        <p:spPr>
          <a:xfrm>
            <a:off x="725240" y="3909119"/>
            <a:ext cx="10515599" cy="960140"/>
          </a:xfrm>
          <a:prstGeom prst="roundRect">
            <a:avLst>
              <a:gd name="adj" fmla="val 2500"/>
            </a:avLst>
          </a:prstGeom>
          <a:solidFill>
            <a:srgbClr val="FEF5E7"/>
          </a:solidFill>
          <a:ln w="22860">
            <a:solidFill>
              <a:srgbClr val="D9CDBA"/>
            </a:solidFill>
            <a:prstDash val="solid"/>
          </a:ln>
        </p:spPr>
        <p:txBody>
          <a:bodyPr/>
          <a:lstStyle/>
          <a:p>
            <a:pPr defTabSz="761970"/>
            <a:endParaRPr lang="en-AE" sz="1500">
              <a:solidFill>
                <a:prstClr val="black"/>
              </a:solidFill>
              <a:latin typeface="Quicksand"/>
            </a:endParaRPr>
          </a:p>
        </p:txBody>
      </p:sp>
      <p:sp>
        <p:nvSpPr>
          <p:cNvPr id="35" name="Shape 12">
            <a:extLst>
              <a:ext uri="{FF2B5EF4-FFF2-40B4-BE49-F238E27FC236}">
                <a16:creationId xmlns:a16="http://schemas.microsoft.com/office/drawing/2014/main" id="{F77925F8-0DB5-3DA5-88BC-72B8CB3D4E37}"/>
              </a:ext>
            </a:extLst>
          </p:cNvPr>
          <p:cNvSpPr>
            <a:spLocks/>
          </p:cNvSpPr>
          <p:nvPr/>
        </p:nvSpPr>
        <p:spPr>
          <a:xfrm>
            <a:off x="737784" y="3928169"/>
            <a:ext cx="824313" cy="922040"/>
          </a:xfrm>
          <a:prstGeom prst="roundRect">
            <a:avLst>
              <a:gd name="adj" fmla="val 179"/>
            </a:avLst>
          </a:prstGeom>
          <a:solidFill>
            <a:srgbClr val="F3E7D4"/>
          </a:solidFill>
          <a:ln/>
        </p:spPr>
        <p:txBody>
          <a:bodyPr anchor="ctr"/>
          <a:lstStyle/>
          <a:p>
            <a:pPr algn="ctr" defTabSz="761970"/>
            <a:r>
              <a:rPr lang="en-AE" sz="3600" b="1" dirty="0">
                <a:solidFill>
                  <a:srgbClr val="5E6246"/>
                </a:solidFill>
                <a:latin typeface="Quicksand"/>
              </a:rPr>
              <a:t>3</a:t>
            </a:r>
          </a:p>
        </p:txBody>
      </p:sp>
      <p:sp>
        <p:nvSpPr>
          <p:cNvPr id="37" name="Text 14">
            <a:extLst>
              <a:ext uri="{FF2B5EF4-FFF2-40B4-BE49-F238E27FC236}">
                <a16:creationId xmlns:a16="http://schemas.microsoft.com/office/drawing/2014/main" id="{C933F5D9-36CC-8833-26CC-4F7F06CE6308}"/>
              </a:ext>
            </a:extLst>
          </p:cNvPr>
          <p:cNvSpPr/>
          <p:nvPr/>
        </p:nvSpPr>
        <p:spPr>
          <a:xfrm>
            <a:off x="2007553" y="4088110"/>
            <a:ext cx="3122688" cy="235347"/>
          </a:xfrm>
          <a:prstGeom prst="rect">
            <a:avLst/>
          </a:prstGeom>
          <a:noFill/>
          <a:ln/>
        </p:spPr>
        <p:txBody>
          <a:bodyPr wrap="none" lIns="0" tIns="0" rIns="0" bIns="0" rtlCol="0" anchor="t"/>
          <a:lstStyle/>
          <a:p>
            <a:pPr defTabSz="761970">
              <a:lnSpc>
                <a:spcPts val="1833"/>
              </a:lnSpc>
            </a:pPr>
            <a:r>
              <a:rPr lang="en-US" sz="2000" b="1" dirty="0">
                <a:solidFill>
                  <a:srgbClr val="3A3630"/>
                </a:solidFill>
                <a:latin typeface="Quicksand"/>
              </a:rPr>
              <a:t>Client-Ready</a:t>
            </a:r>
          </a:p>
        </p:txBody>
      </p:sp>
      <p:sp>
        <p:nvSpPr>
          <p:cNvPr id="38" name="Text 15">
            <a:extLst>
              <a:ext uri="{FF2B5EF4-FFF2-40B4-BE49-F238E27FC236}">
                <a16:creationId xmlns:a16="http://schemas.microsoft.com/office/drawing/2014/main" id="{D7EBDB13-7BD3-1FA7-8801-4CA37257F4B8}"/>
              </a:ext>
            </a:extLst>
          </p:cNvPr>
          <p:cNvSpPr/>
          <p:nvPr/>
        </p:nvSpPr>
        <p:spPr>
          <a:xfrm>
            <a:off x="2007553" y="4419402"/>
            <a:ext cx="8860203" cy="255984"/>
          </a:xfrm>
          <a:prstGeom prst="rect">
            <a:avLst/>
          </a:prstGeom>
          <a:noFill/>
          <a:ln/>
        </p:spPr>
        <p:txBody>
          <a:bodyPr wrap="none" lIns="0" tIns="0" rIns="0" bIns="0" rtlCol="0" anchor="t"/>
          <a:lstStyle/>
          <a:p>
            <a:pPr defTabSz="761970">
              <a:lnSpc>
                <a:spcPts val="2000"/>
              </a:lnSpc>
            </a:pPr>
            <a:r>
              <a:rPr lang="en-US" sz="1250" dirty="0">
                <a:solidFill>
                  <a:srgbClr val="3A3630"/>
                </a:solidFill>
                <a:latin typeface="Quicksand"/>
                <a:ea typeface="Source Sans 3" pitchFamily="34" charset="-122"/>
                <a:cs typeface="Source Sans 3" pitchFamily="34" charset="-120"/>
              </a:rPr>
              <a:t>Are you someone they feel comfortable putting in front of a client?</a:t>
            </a:r>
            <a:endParaRPr lang="en-US" sz="1250" dirty="0">
              <a:solidFill>
                <a:prstClr val="black"/>
              </a:solidFill>
              <a:latin typeface="Quicksand"/>
            </a:endParaRPr>
          </a:p>
        </p:txBody>
      </p:sp>
      <p:sp>
        <p:nvSpPr>
          <p:cNvPr id="39" name="Shape 16">
            <a:extLst>
              <a:ext uri="{FF2B5EF4-FFF2-40B4-BE49-F238E27FC236}">
                <a16:creationId xmlns:a16="http://schemas.microsoft.com/office/drawing/2014/main" id="{75BDEFB4-211C-8EAC-DB9F-94D6E572356B}"/>
              </a:ext>
            </a:extLst>
          </p:cNvPr>
          <p:cNvSpPr>
            <a:spLocks/>
          </p:cNvSpPr>
          <p:nvPr/>
        </p:nvSpPr>
        <p:spPr>
          <a:xfrm>
            <a:off x="725240" y="5029200"/>
            <a:ext cx="10515599" cy="960140"/>
          </a:xfrm>
          <a:prstGeom prst="roundRect">
            <a:avLst>
              <a:gd name="adj" fmla="val 1998"/>
            </a:avLst>
          </a:prstGeom>
          <a:solidFill>
            <a:srgbClr val="FEF5E7"/>
          </a:solidFill>
          <a:ln w="22860">
            <a:solidFill>
              <a:srgbClr val="D9CDBA"/>
            </a:solidFill>
            <a:prstDash val="solid"/>
          </a:ln>
        </p:spPr>
        <p:txBody>
          <a:bodyPr/>
          <a:lstStyle/>
          <a:p>
            <a:pPr defTabSz="761970"/>
            <a:endParaRPr lang="en-AE" sz="1500">
              <a:solidFill>
                <a:prstClr val="black"/>
              </a:solidFill>
              <a:latin typeface="Quicksand"/>
            </a:endParaRPr>
          </a:p>
        </p:txBody>
      </p:sp>
      <p:sp>
        <p:nvSpPr>
          <p:cNvPr id="44" name="Shape 17">
            <a:extLst>
              <a:ext uri="{FF2B5EF4-FFF2-40B4-BE49-F238E27FC236}">
                <a16:creationId xmlns:a16="http://schemas.microsoft.com/office/drawing/2014/main" id="{DA1A86E3-7B3D-31D0-04C3-3655383F0CED}"/>
              </a:ext>
            </a:extLst>
          </p:cNvPr>
          <p:cNvSpPr>
            <a:spLocks/>
          </p:cNvSpPr>
          <p:nvPr/>
        </p:nvSpPr>
        <p:spPr>
          <a:xfrm>
            <a:off x="737784" y="5048250"/>
            <a:ext cx="824313" cy="922040"/>
          </a:xfrm>
          <a:prstGeom prst="roundRect">
            <a:avLst>
              <a:gd name="adj" fmla="val 179"/>
            </a:avLst>
          </a:prstGeom>
          <a:solidFill>
            <a:srgbClr val="F3E7D4"/>
          </a:solidFill>
          <a:ln/>
        </p:spPr>
        <p:txBody>
          <a:bodyPr anchor="ctr"/>
          <a:lstStyle/>
          <a:p>
            <a:pPr algn="ctr" defTabSz="761970"/>
            <a:r>
              <a:rPr lang="en-AE" sz="3600" b="1" dirty="0">
                <a:solidFill>
                  <a:srgbClr val="5E6246"/>
                </a:solidFill>
                <a:latin typeface="Quicksand"/>
              </a:rPr>
              <a:t>4</a:t>
            </a:r>
          </a:p>
        </p:txBody>
      </p:sp>
      <p:sp>
        <p:nvSpPr>
          <p:cNvPr id="46" name="Text 19">
            <a:extLst>
              <a:ext uri="{FF2B5EF4-FFF2-40B4-BE49-F238E27FC236}">
                <a16:creationId xmlns:a16="http://schemas.microsoft.com/office/drawing/2014/main" id="{C96471C1-89E2-935C-D054-1A7E59D5DBAE}"/>
              </a:ext>
            </a:extLst>
          </p:cNvPr>
          <p:cNvSpPr/>
          <p:nvPr/>
        </p:nvSpPr>
        <p:spPr>
          <a:xfrm>
            <a:off x="2007553" y="5208191"/>
            <a:ext cx="3122688" cy="235347"/>
          </a:xfrm>
          <a:prstGeom prst="rect">
            <a:avLst/>
          </a:prstGeom>
          <a:noFill/>
          <a:ln/>
        </p:spPr>
        <p:txBody>
          <a:bodyPr wrap="none" lIns="0" tIns="0" rIns="0" bIns="0" rtlCol="0" anchor="t"/>
          <a:lstStyle/>
          <a:p>
            <a:pPr defTabSz="761970">
              <a:lnSpc>
                <a:spcPts val="1833"/>
              </a:lnSpc>
            </a:pPr>
            <a:r>
              <a:rPr lang="en-US" sz="2000" b="1" dirty="0">
                <a:solidFill>
                  <a:srgbClr val="3A3630"/>
                </a:solidFill>
                <a:latin typeface="Quicksand"/>
              </a:rPr>
              <a:t>The</a:t>
            </a:r>
            <a:r>
              <a:rPr lang="en-US" sz="1458" dirty="0">
                <a:solidFill>
                  <a:srgbClr val="3A3630"/>
                </a:solidFill>
                <a:latin typeface="Quicksand"/>
                <a:ea typeface="Lora" pitchFamily="34" charset="-122"/>
                <a:cs typeface="Lora" pitchFamily="34" charset="-120"/>
              </a:rPr>
              <a:t> </a:t>
            </a:r>
            <a:r>
              <a:rPr lang="en-US" sz="2000" b="1" dirty="0">
                <a:solidFill>
                  <a:srgbClr val="3A3630"/>
                </a:solidFill>
                <a:latin typeface="Quicksand"/>
              </a:rPr>
              <a:t>Pilot</a:t>
            </a:r>
            <a:r>
              <a:rPr lang="en-US" sz="1458" dirty="0">
                <a:solidFill>
                  <a:srgbClr val="3A3630"/>
                </a:solidFill>
                <a:latin typeface="Quicksand"/>
                <a:ea typeface="Lora" pitchFamily="34" charset="-122"/>
                <a:cs typeface="Lora" pitchFamily="34" charset="-120"/>
              </a:rPr>
              <a:t> </a:t>
            </a:r>
            <a:r>
              <a:rPr lang="en-US" sz="2000" b="1" dirty="0">
                <a:solidFill>
                  <a:srgbClr val="3A3630"/>
                </a:solidFill>
                <a:latin typeface="Quicksand"/>
              </a:rPr>
              <a:t>Test</a:t>
            </a:r>
          </a:p>
        </p:txBody>
      </p:sp>
      <p:sp>
        <p:nvSpPr>
          <p:cNvPr id="47" name="Text 20">
            <a:extLst>
              <a:ext uri="{FF2B5EF4-FFF2-40B4-BE49-F238E27FC236}">
                <a16:creationId xmlns:a16="http://schemas.microsoft.com/office/drawing/2014/main" id="{857DC6E3-C535-9D0E-85E6-B82FB1538A23}"/>
              </a:ext>
            </a:extLst>
          </p:cNvPr>
          <p:cNvSpPr/>
          <p:nvPr/>
        </p:nvSpPr>
        <p:spPr>
          <a:xfrm>
            <a:off x="2007553" y="5539482"/>
            <a:ext cx="8860203" cy="511969"/>
          </a:xfrm>
          <a:prstGeom prst="rect">
            <a:avLst/>
          </a:prstGeom>
          <a:noFill/>
          <a:ln/>
        </p:spPr>
        <p:txBody>
          <a:bodyPr wrap="square" lIns="0" tIns="0" rIns="0" bIns="0" rtlCol="0" anchor="t"/>
          <a:lstStyle/>
          <a:p>
            <a:pPr defTabSz="761970">
              <a:lnSpc>
                <a:spcPts val="2000"/>
              </a:lnSpc>
            </a:pPr>
            <a:r>
              <a:rPr lang="en-US" sz="1250" dirty="0">
                <a:solidFill>
                  <a:srgbClr val="3A3630"/>
                </a:solidFill>
                <a:latin typeface="Quicksand"/>
                <a:ea typeface="Source Sans 3" pitchFamily="34" charset="-122"/>
                <a:cs typeface="Source Sans 3" pitchFamily="34" charset="-120"/>
              </a:rPr>
              <a:t>If I were on a plane next to this person, would I be interested to have a conversation with them?</a:t>
            </a:r>
            <a:endParaRPr lang="en-US" sz="1250" dirty="0">
              <a:solidFill>
                <a:prstClr val="black"/>
              </a:solidFill>
              <a:latin typeface="Quicksand"/>
            </a:endParaRPr>
          </a:p>
        </p:txBody>
      </p:sp>
      <p:sp>
        <p:nvSpPr>
          <p:cNvPr id="48" name="Isosceles Triangle 47">
            <a:extLst>
              <a:ext uri="{FF2B5EF4-FFF2-40B4-BE49-F238E27FC236}">
                <a16:creationId xmlns:a16="http://schemas.microsoft.com/office/drawing/2014/main" id="{A79586E5-4D77-94B0-9CE1-A2BDC756C9E9}"/>
              </a:ext>
            </a:extLst>
          </p:cNvPr>
          <p:cNvSpPr/>
          <p:nvPr/>
        </p:nvSpPr>
        <p:spPr>
          <a:xfrm rot="5400000">
            <a:off x="1358989" y="2109143"/>
            <a:ext cx="546100" cy="140196"/>
          </a:xfrm>
          <a:prstGeom prst="triangle">
            <a:avLst/>
          </a:prstGeom>
          <a:solidFill>
            <a:srgbClr val="F3E7D4"/>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EBCCA028-F1F7-0C7D-87B3-6AFB43ABEBE8}"/>
              </a:ext>
            </a:extLst>
          </p:cNvPr>
          <p:cNvSpPr/>
          <p:nvPr/>
        </p:nvSpPr>
        <p:spPr>
          <a:xfrm rot="5400000">
            <a:off x="1335392" y="3229223"/>
            <a:ext cx="546100" cy="140196"/>
          </a:xfrm>
          <a:prstGeom prst="triangle">
            <a:avLst/>
          </a:prstGeom>
          <a:solidFill>
            <a:srgbClr val="F3E7D4"/>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a:extLst>
              <a:ext uri="{FF2B5EF4-FFF2-40B4-BE49-F238E27FC236}">
                <a16:creationId xmlns:a16="http://schemas.microsoft.com/office/drawing/2014/main" id="{E6499C51-BB16-9AA4-6045-CD4F3295E56A}"/>
              </a:ext>
            </a:extLst>
          </p:cNvPr>
          <p:cNvSpPr/>
          <p:nvPr/>
        </p:nvSpPr>
        <p:spPr>
          <a:xfrm rot="5400000">
            <a:off x="1311795" y="4349303"/>
            <a:ext cx="546100" cy="140196"/>
          </a:xfrm>
          <a:prstGeom prst="triangle">
            <a:avLst/>
          </a:prstGeom>
          <a:solidFill>
            <a:srgbClr val="F3E7D4"/>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a:extLst>
              <a:ext uri="{FF2B5EF4-FFF2-40B4-BE49-F238E27FC236}">
                <a16:creationId xmlns:a16="http://schemas.microsoft.com/office/drawing/2014/main" id="{5FF33F1D-8F23-2A47-97A1-D15BB4B6A4D5}"/>
              </a:ext>
            </a:extLst>
          </p:cNvPr>
          <p:cNvSpPr/>
          <p:nvPr/>
        </p:nvSpPr>
        <p:spPr>
          <a:xfrm rot="5400000">
            <a:off x="1311795" y="5469384"/>
            <a:ext cx="546100" cy="140196"/>
          </a:xfrm>
          <a:prstGeom prst="triangle">
            <a:avLst/>
          </a:prstGeom>
          <a:solidFill>
            <a:srgbClr val="F3E7D4"/>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551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A514D-C9B0-F294-EF46-AAE96A9A6C72}"/>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CCE9B15-1F42-8232-9992-2FC0F2F6C09F}"/>
              </a:ext>
            </a:extLst>
          </p:cNvPr>
          <p:cNvGraphicFramePr>
            <a:graphicFrameLocks noChangeAspect="1"/>
          </p:cNvGraphicFramePr>
          <p:nvPr>
            <p:custDataLst>
              <p:tags r:id="rId1"/>
            </p:custDataLst>
            <p:extLst>
              <p:ext uri="{D42A27DB-BD31-4B8C-83A1-F6EECF244321}">
                <p14:modId xmlns:p14="http://schemas.microsoft.com/office/powerpoint/2010/main" val="34840423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4CCE9B15-1F42-8232-9992-2FC0F2F6C09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6F5069F-3E64-773C-A38A-64BA9D44D8F8}"/>
              </a:ext>
            </a:extLst>
          </p:cNvPr>
          <p:cNvSpPr>
            <a:spLocks noGrp="1"/>
          </p:cNvSpPr>
          <p:nvPr>
            <p:ph type="title"/>
          </p:nvPr>
        </p:nvSpPr>
        <p:spPr>
          <a:xfrm>
            <a:off x="725241" y="365126"/>
            <a:ext cx="10515600" cy="779462"/>
          </a:xfrm>
        </p:spPr>
        <p:txBody>
          <a:bodyPr vert="horz" anchor="ctr"/>
          <a:lstStyle/>
          <a:p>
            <a:pPr algn="l"/>
            <a:r>
              <a:rPr lang="en-US" dirty="0"/>
              <a:t>Sample Questions – Tell Me About Yourself</a:t>
            </a:r>
          </a:p>
        </p:txBody>
      </p:sp>
      <p:sp>
        <p:nvSpPr>
          <p:cNvPr id="7" name="Shape 1">
            <a:extLst>
              <a:ext uri="{FF2B5EF4-FFF2-40B4-BE49-F238E27FC236}">
                <a16:creationId xmlns:a16="http://schemas.microsoft.com/office/drawing/2014/main" id="{17ADFE4A-3216-7427-3EC9-8CAAA57D7E47}"/>
              </a:ext>
            </a:extLst>
          </p:cNvPr>
          <p:cNvSpPr/>
          <p:nvPr/>
        </p:nvSpPr>
        <p:spPr>
          <a:xfrm>
            <a:off x="725241" y="1249332"/>
            <a:ext cx="5299380" cy="1927685"/>
          </a:xfrm>
          <a:prstGeom prst="roundRect">
            <a:avLst>
              <a:gd name="adj" fmla="val 10738"/>
            </a:avLst>
          </a:prstGeom>
          <a:solidFill>
            <a:srgbClr val="FEF5E7"/>
          </a:solidFill>
          <a:ln/>
        </p:spPr>
        <p:txBody>
          <a:bodyPr/>
          <a:lstStyle/>
          <a:p>
            <a:pPr defTabSz="761970"/>
            <a:endParaRPr lang="en-AE" sz="1600">
              <a:solidFill>
                <a:prstClr val="black"/>
              </a:solidFill>
              <a:latin typeface="Quicksand"/>
            </a:endParaRPr>
          </a:p>
        </p:txBody>
      </p:sp>
      <p:sp>
        <p:nvSpPr>
          <p:cNvPr id="12" name="Shape 5">
            <a:extLst>
              <a:ext uri="{FF2B5EF4-FFF2-40B4-BE49-F238E27FC236}">
                <a16:creationId xmlns:a16="http://schemas.microsoft.com/office/drawing/2014/main" id="{8E9DB47C-49F5-9838-B0BF-88F138DADACC}"/>
              </a:ext>
            </a:extLst>
          </p:cNvPr>
          <p:cNvSpPr/>
          <p:nvPr/>
        </p:nvSpPr>
        <p:spPr>
          <a:xfrm>
            <a:off x="6282951" y="1249332"/>
            <a:ext cx="5299548" cy="1927685"/>
          </a:xfrm>
          <a:prstGeom prst="roundRect">
            <a:avLst>
              <a:gd name="adj" fmla="val 7773"/>
            </a:avLst>
          </a:prstGeom>
          <a:solidFill>
            <a:srgbClr val="FEF5E7"/>
          </a:solidFill>
          <a:ln/>
        </p:spPr>
        <p:txBody>
          <a:bodyPr/>
          <a:lstStyle/>
          <a:p>
            <a:pPr defTabSz="761970"/>
            <a:endParaRPr lang="en-AE" sz="1600">
              <a:solidFill>
                <a:prstClr val="black"/>
              </a:solidFill>
              <a:latin typeface="Quicksand"/>
            </a:endParaRPr>
          </a:p>
        </p:txBody>
      </p:sp>
      <p:grpSp>
        <p:nvGrpSpPr>
          <p:cNvPr id="5" name="Group 4">
            <a:extLst>
              <a:ext uri="{FF2B5EF4-FFF2-40B4-BE49-F238E27FC236}">
                <a16:creationId xmlns:a16="http://schemas.microsoft.com/office/drawing/2014/main" id="{B56AA25C-EA7E-09CB-7940-E6646016F090}"/>
              </a:ext>
            </a:extLst>
          </p:cNvPr>
          <p:cNvGrpSpPr/>
          <p:nvPr/>
        </p:nvGrpSpPr>
        <p:grpSpPr>
          <a:xfrm>
            <a:off x="698103" y="1554758"/>
            <a:ext cx="10795795" cy="4763096"/>
            <a:chOff x="698103" y="1554758"/>
            <a:chExt cx="10795795" cy="4763096"/>
          </a:xfrm>
        </p:grpSpPr>
        <p:pic>
          <p:nvPicPr>
            <p:cNvPr id="6" name="Image 0" descr="preencoded.png"/>
            <p:cNvPicPr>
              <a:picLocks noChangeAspect="1"/>
            </p:cNvPicPr>
            <p:nvPr/>
          </p:nvPicPr>
          <p:blipFill>
            <a:blip r:embed="rId5"/>
            <a:stretch>
              <a:fillRect/>
            </a:stretch>
          </p:blipFill>
          <p:spPr>
            <a:xfrm>
              <a:off x="698103" y="1554758"/>
              <a:ext cx="3598565" cy="698103"/>
            </a:xfrm>
            <a:prstGeom prst="rect">
              <a:avLst/>
            </a:prstGeom>
          </p:spPr>
        </p:pic>
        <p:sp>
          <p:nvSpPr>
            <p:cNvPr id="23" name="Text 1"/>
            <p:cNvSpPr/>
            <p:nvPr/>
          </p:nvSpPr>
          <p:spPr>
            <a:xfrm>
              <a:off x="872629" y="2427387"/>
              <a:ext cx="2053432" cy="256679"/>
            </a:xfrm>
            <a:prstGeom prst="rect">
              <a:avLst/>
            </a:prstGeom>
            <a:noFill/>
            <a:ln/>
          </p:spPr>
          <p:txBody>
            <a:bodyPr wrap="none" lIns="0" tIns="0" rIns="0" bIns="0" rtlCol="0" anchor="t"/>
            <a:lstStyle/>
            <a:p>
              <a:pPr defTabSz="761970">
                <a:lnSpc>
                  <a:spcPts val="2000"/>
                </a:lnSpc>
              </a:pPr>
              <a:r>
                <a:rPr lang="en-US" sz="2000" b="1" dirty="0">
                  <a:solidFill>
                    <a:schemeClr val="tx2">
                      <a:lumMod val="100000"/>
                    </a:schemeClr>
                  </a:solidFill>
                  <a:latin typeface="Quicksand"/>
                  <a:ea typeface="Lora" pitchFamily="34" charset="-122"/>
                  <a:cs typeface="Lora" pitchFamily="34" charset="-120"/>
                </a:rPr>
                <a:t>Present</a:t>
              </a:r>
              <a:endParaRPr lang="en-US" sz="2000" b="1" dirty="0">
                <a:solidFill>
                  <a:schemeClr val="tx2">
                    <a:lumMod val="100000"/>
                  </a:schemeClr>
                </a:solidFill>
                <a:latin typeface="Quicksand"/>
              </a:endParaRPr>
            </a:p>
          </p:txBody>
        </p:sp>
        <p:sp>
          <p:nvSpPr>
            <p:cNvPr id="26" name="Text 2"/>
            <p:cNvSpPr/>
            <p:nvPr/>
          </p:nvSpPr>
          <p:spPr>
            <a:xfrm>
              <a:off x="872629" y="2788742"/>
              <a:ext cx="3249513" cy="558403"/>
            </a:xfrm>
            <a:prstGeom prst="rect">
              <a:avLst/>
            </a:prstGeom>
            <a:noFill/>
            <a:ln/>
          </p:spPr>
          <p:txBody>
            <a:bodyPr wrap="square" lIns="0" tIns="0" rIns="0" bIns="0" rtlCol="0" anchor="t"/>
            <a:lstStyle/>
            <a:p>
              <a:pPr defTabSz="761970">
                <a:lnSpc>
                  <a:spcPts val="2167"/>
                </a:lnSpc>
              </a:pPr>
              <a:r>
                <a:rPr lang="en-US" sz="1600" dirty="0">
                  <a:solidFill>
                    <a:schemeClr val="tx2">
                      <a:lumMod val="100000"/>
                    </a:schemeClr>
                  </a:solidFill>
                  <a:latin typeface="Quicksand"/>
                  <a:ea typeface="Source Sans 3" pitchFamily="34" charset="-122"/>
                  <a:cs typeface="Source Sans 3" pitchFamily="34" charset="-120"/>
                </a:rPr>
                <a:t>Briefly explain your current position and responsibilities</a:t>
              </a:r>
              <a:endParaRPr lang="en-US" sz="1600" dirty="0">
                <a:solidFill>
                  <a:schemeClr val="tx2">
                    <a:lumMod val="100000"/>
                  </a:schemeClr>
                </a:solidFill>
                <a:latin typeface="Quicksand"/>
              </a:endParaRPr>
            </a:p>
          </p:txBody>
        </p:sp>
        <p:pic>
          <p:nvPicPr>
            <p:cNvPr id="27" name="Image 1" descr="preencoded.png"/>
            <p:cNvPicPr>
              <a:picLocks noChangeAspect="1"/>
            </p:cNvPicPr>
            <p:nvPr/>
          </p:nvPicPr>
          <p:blipFill>
            <a:blip r:embed="rId6"/>
            <a:stretch>
              <a:fillRect/>
            </a:stretch>
          </p:blipFill>
          <p:spPr>
            <a:xfrm>
              <a:off x="4296668" y="1554758"/>
              <a:ext cx="3598565" cy="698103"/>
            </a:xfrm>
            <a:prstGeom prst="rect">
              <a:avLst/>
            </a:prstGeom>
          </p:spPr>
        </p:pic>
        <p:sp>
          <p:nvSpPr>
            <p:cNvPr id="28" name="Text 3"/>
            <p:cNvSpPr/>
            <p:nvPr/>
          </p:nvSpPr>
          <p:spPr>
            <a:xfrm>
              <a:off x="4471194" y="2427387"/>
              <a:ext cx="2053432" cy="256679"/>
            </a:xfrm>
            <a:prstGeom prst="rect">
              <a:avLst/>
            </a:prstGeom>
            <a:noFill/>
            <a:ln/>
          </p:spPr>
          <p:txBody>
            <a:bodyPr wrap="none" lIns="0" tIns="0" rIns="0" bIns="0" rtlCol="0" anchor="t"/>
            <a:lstStyle/>
            <a:p>
              <a:pPr defTabSz="761970">
                <a:lnSpc>
                  <a:spcPts val="2000"/>
                </a:lnSpc>
              </a:pPr>
              <a:r>
                <a:rPr lang="en-US" sz="2000" b="1" dirty="0">
                  <a:solidFill>
                    <a:schemeClr val="tx2">
                      <a:lumMod val="100000"/>
                    </a:schemeClr>
                  </a:solidFill>
                  <a:latin typeface="Quicksand"/>
                  <a:ea typeface="Lora" pitchFamily="34" charset="-122"/>
                  <a:cs typeface="Lora" pitchFamily="34" charset="-120"/>
                </a:rPr>
                <a:t>Past</a:t>
              </a:r>
              <a:endParaRPr lang="en-US" sz="2000" b="1" dirty="0">
                <a:solidFill>
                  <a:schemeClr val="tx2">
                    <a:lumMod val="100000"/>
                  </a:schemeClr>
                </a:solidFill>
                <a:latin typeface="Quicksand"/>
              </a:endParaRPr>
            </a:p>
          </p:txBody>
        </p:sp>
        <p:sp>
          <p:nvSpPr>
            <p:cNvPr id="29" name="Text 4"/>
            <p:cNvSpPr/>
            <p:nvPr/>
          </p:nvSpPr>
          <p:spPr>
            <a:xfrm>
              <a:off x="4471194" y="2788742"/>
              <a:ext cx="3249513" cy="558403"/>
            </a:xfrm>
            <a:prstGeom prst="rect">
              <a:avLst/>
            </a:prstGeom>
            <a:noFill/>
            <a:ln/>
          </p:spPr>
          <p:txBody>
            <a:bodyPr wrap="square" lIns="0" tIns="0" rIns="0" bIns="0" rtlCol="0" anchor="t"/>
            <a:lstStyle/>
            <a:p>
              <a:pPr defTabSz="761970">
                <a:lnSpc>
                  <a:spcPts val="2167"/>
                </a:lnSpc>
              </a:pPr>
              <a:r>
                <a:rPr lang="en-US" sz="1600" dirty="0">
                  <a:solidFill>
                    <a:schemeClr val="tx2">
                      <a:lumMod val="100000"/>
                    </a:schemeClr>
                  </a:solidFill>
                  <a:latin typeface="Quicksand"/>
                  <a:ea typeface="Source Sans 3" pitchFamily="34" charset="-122"/>
                  <a:cs typeface="Source Sans 3" pitchFamily="34" charset="-120"/>
                </a:rPr>
                <a:t>Highlight relevant experiences and achievements</a:t>
              </a:r>
              <a:endParaRPr lang="en-US" sz="1600" dirty="0">
                <a:solidFill>
                  <a:schemeClr val="tx2">
                    <a:lumMod val="100000"/>
                  </a:schemeClr>
                </a:solidFill>
                <a:latin typeface="Quicksand"/>
              </a:endParaRPr>
            </a:p>
          </p:txBody>
        </p:sp>
        <p:pic>
          <p:nvPicPr>
            <p:cNvPr id="30" name="Image 2" descr="preencoded.png"/>
            <p:cNvPicPr>
              <a:picLocks noChangeAspect="1"/>
            </p:cNvPicPr>
            <p:nvPr/>
          </p:nvPicPr>
          <p:blipFill>
            <a:blip r:embed="rId7"/>
            <a:stretch>
              <a:fillRect/>
            </a:stretch>
          </p:blipFill>
          <p:spPr>
            <a:xfrm>
              <a:off x="7895233" y="1554758"/>
              <a:ext cx="3598565" cy="698103"/>
            </a:xfrm>
            <a:prstGeom prst="rect">
              <a:avLst/>
            </a:prstGeom>
          </p:spPr>
        </p:pic>
        <p:sp>
          <p:nvSpPr>
            <p:cNvPr id="31" name="Text 5"/>
            <p:cNvSpPr/>
            <p:nvPr/>
          </p:nvSpPr>
          <p:spPr>
            <a:xfrm>
              <a:off x="8069758" y="2427387"/>
              <a:ext cx="2053432" cy="256679"/>
            </a:xfrm>
            <a:prstGeom prst="rect">
              <a:avLst/>
            </a:prstGeom>
            <a:noFill/>
            <a:ln/>
          </p:spPr>
          <p:txBody>
            <a:bodyPr wrap="none" lIns="0" tIns="0" rIns="0" bIns="0" rtlCol="0" anchor="t"/>
            <a:lstStyle/>
            <a:p>
              <a:pPr defTabSz="761970">
                <a:lnSpc>
                  <a:spcPts val="2000"/>
                </a:lnSpc>
              </a:pPr>
              <a:r>
                <a:rPr lang="en-US" sz="2000" b="1" dirty="0">
                  <a:solidFill>
                    <a:schemeClr val="tx2">
                      <a:lumMod val="100000"/>
                    </a:schemeClr>
                  </a:solidFill>
                  <a:latin typeface="Quicksand"/>
                  <a:ea typeface="Lora" pitchFamily="34" charset="-122"/>
                  <a:cs typeface="Lora" pitchFamily="34" charset="-120"/>
                </a:rPr>
                <a:t>Future</a:t>
              </a:r>
              <a:endParaRPr lang="en-US" sz="2000" b="1" dirty="0">
                <a:solidFill>
                  <a:schemeClr val="tx2">
                    <a:lumMod val="100000"/>
                  </a:schemeClr>
                </a:solidFill>
                <a:latin typeface="Quicksand"/>
              </a:endParaRPr>
            </a:p>
          </p:txBody>
        </p:sp>
        <p:sp>
          <p:nvSpPr>
            <p:cNvPr id="32" name="Text 6"/>
            <p:cNvSpPr/>
            <p:nvPr/>
          </p:nvSpPr>
          <p:spPr>
            <a:xfrm>
              <a:off x="8069759" y="2788742"/>
              <a:ext cx="3249513" cy="279202"/>
            </a:xfrm>
            <a:prstGeom prst="rect">
              <a:avLst/>
            </a:prstGeom>
            <a:noFill/>
            <a:ln/>
          </p:spPr>
          <p:txBody>
            <a:bodyPr wrap="none" lIns="0" tIns="0" rIns="0" bIns="0" rtlCol="0" anchor="t"/>
            <a:lstStyle/>
            <a:p>
              <a:pPr defTabSz="761970">
                <a:lnSpc>
                  <a:spcPts val="2167"/>
                </a:lnSpc>
              </a:pPr>
              <a:r>
                <a:rPr lang="en-US" sz="1600" dirty="0">
                  <a:solidFill>
                    <a:schemeClr val="tx2">
                      <a:lumMod val="100000"/>
                    </a:schemeClr>
                  </a:solidFill>
                  <a:latin typeface="Quicksand"/>
                  <a:ea typeface="Source Sans 3" pitchFamily="34" charset="-122"/>
                  <a:cs typeface="Source Sans 3" pitchFamily="34" charset="-120"/>
                </a:rPr>
                <a:t>State why you are excited about this role</a:t>
              </a:r>
              <a:endParaRPr lang="en-US" sz="1600" dirty="0">
                <a:solidFill>
                  <a:schemeClr val="tx2">
                    <a:lumMod val="100000"/>
                  </a:schemeClr>
                </a:solidFill>
                <a:latin typeface="Quicksand"/>
              </a:endParaRPr>
            </a:p>
          </p:txBody>
        </p:sp>
        <p:sp>
          <p:nvSpPr>
            <p:cNvPr id="33" name="Text 7"/>
            <p:cNvSpPr/>
            <p:nvPr/>
          </p:nvSpPr>
          <p:spPr>
            <a:xfrm>
              <a:off x="959843" y="3844528"/>
              <a:ext cx="10534055" cy="1116807"/>
            </a:xfrm>
            <a:prstGeom prst="rect">
              <a:avLst/>
            </a:prstGeom>
            <a:noFill/>
            <a:ln/>
          </p:spPr>
          <p:txBody>
            <a:bodyPr wrap="square" lIns="0" tIns="0" rIns="0" bIns="0" rtlCol="0" anchor="t"/>
            <a:lstStyle/>
            <a:p>
              <a:pPr defTabSz="761970">
                <a:lnSpc>
                  <a:spcPts val="2167"/>
                </a:lnSpc>
              </a:pPr>
              <a:r>
                <a:rPr lang="en-US" sz="1600" b="1" dirty="0">
                  <a:solidFill>
                    <a:schemeClr val="tx2">
                      <a:lumMod val="100000"/>
                    </a:schemeClr>
                  </a:solidFill>
                  <a:latin typeface="Quicksand"/>
                  <a:ea typeface="Source Sans 3" pitchFamily="34" charset="-122"/>
                  <a:cs typeface="Source Sans 3" pitchFamily="34" charset="-120"/>
                </a:rPr>
                <a:t>Sample Answer:</a:t>
              </a:r>
              <a:r>
                <a:rPr lang="en-US" sz="1600" dirty="0">
                  <a:solidFill>
                    <a:schemeClr val="tx2">
                      <a:lumMod val="100000"/>
                    </a:schemeClr>
                  </a:solidFill>
                  <a:latin typeface="Quicksand"/>
                  <a:ea typeface="Source Sans 3" pitchFamily="34" charset="-122"/>
                  <a:cs typeface="Source Sans 3" pitchFamily="34" charset="-120"/>
                </a:rPr>
                <a:t> "Currently, I am a management consultant at XYZ Consulting, where I lead projects in strategy development and process optimization. Prior to this, I earned my MBA from ABC University, where I focused on strategic management and completed internships at top firms like McKinsey. These experiences have honed my analytical and problem-solving skills. Moving forward, I am eager to join your firm because I am passionate about the innovative projects you handle, such as Vision 2030, and believe I can contribute effectively to your team's success."</a:t>
              </a:r>
              <a:endParaRPr lang="en-US" sz="1600" dirty="0">
                <a:solidFill>
                  <a:schemeClr val="tx2">
                    <a:lumMod val="100000"/>
                  </a:schemeClr>
                </a:solidFill>
                <a:latin typeface="Quicksand"/>
              </a:endParaRPr>
            </a:p>
          </p:txBody>
        </p:sp>
        <p:sp>
          <p:nvSpPr>
            <p:cNvPr id="34" name="Shape 8"/>
            <p:cNvSpPr/>
            <p:nvPr/>
          </p:nvSpPr>
          <p:spPr>
            <a:xfrm>
              <a:off x="698103" y="3718025"/>
              <a:ext cx="19050" cy="1509514"/>
            </a:xfrm>
            <a:prstGeom prst="rect">
              <a:avLst/>
            </a:prstGeom>
            <a:solidFill>
              <a:schemeClr val="tx2">
                <a:lumMod val="100000"/>
              </a:schemeClr>
            </a:solidFill>
            <a:ln/>
          </p:spPr>
          <p:txBody>
            <a:bodyPr/>
            <a:lstStyle/>
            <a:p>
              <a:pPr defTabSz="761970"/>
              <a:endParaRPr lang="en-AE" sz="1500">
                <a:solidFill>
                  <a:prstClr val="black"/>
                </a:solidFill>
                <a:latin typeface="Quicksand"/>
              </a:endParaRPr>
            </a:p>
          </p:txBody>
        </p:sp>
        <p:sp>
          <p:nvSpPr>
            <p:cNvPr id="35" name="Shape 9"/>
            <p:cNvSpPr/>
            <p:nvPr/>
          </p:nvSpPr>
          <p:spPr>
            <a:xfrm>
              <a:off x="698104" y="5576293"/>
              <a:ext cx="10795793" cy="741561"/>
            </a:xfrm>
            <a:prstGeom prst="roundRect">
              <a:avLst>
                <a:gd name="adj" fmla="val 3531"/>
              </a:avLst>
            </a:prstGeom>
            <a:solidFill>
              <a:schemeClr val="bg2">
                <a:lumMod val="100000"/>
              </a:schemeClr>
            </a:solidFill>
            <a:ln/>
          </p:spPr>
          <p:txBody>
            <a:bodyPr/>
            <a:lstStyle/>
            <a:p>
              <a:pPr defTabSz="761970"/>
              <a:endParaRPr lang="en-AE">
                <a:solidFill>
                  <a:prstClr val="black"/>
                </a:solidFill>
                <a:latin typeface="Quicksand"/>
              </a:endParaRPr>
            </a:p>
          </p:txBody>
        </p:sp>
        <p:pic>
          <p:nvPicPr>
            <p:cNvPr id="36" name="Image 3" descr="preencoded.png"/>
            <p:cNvPicPr>
              <a:picLocks noChangeAspect="1"/>
            </p:cNvPicPr>
            <p:nvPr/>
          </p:nvPicPr>
          <p:blipFill>
            <a:blip r:embed="rId8"/>
            <a:stretch>
              <a:fillRect/>
            </a:stretch>
          </p:blipFill>
          <p:spPr>
            <a:xfrm>
              <a:off x="872629" y="5832079"/>
              <a:ext cx="218182" cy="174526"/>
            </a:xfrm>
            <a:prstGeom prst="rect">
              <a:avLst/>
            </a:prstGeom>
          </p:spPr>
        </p:pic>
        <p:sp>
          <p:nvSpPr>
            <p:cNvPr id="37" name="Text 10"/>
            <p:cNvSpPr/>
            <p:nvPr/>
          </p:nvSpPr>
          <p:spPr>
            <a:xfrm>
              <a:off x="1265337" y="5699125"/>
              <a:ext cx="10054034" cy="279202"/>
            </a:xfrm>
            <a:prstGeom prst="rect">
              <a:avLst/>
            </a:prstGeom>
            <a:noFill/>
            <a:ln/>
          </p:spPr>
          <p:txBody>
            <a:bodyPr wrap="none" lIns="0" tIns="0" rIns="0" bIns="0" rtlCol="0" anchor="t"/>
            <a:lstStyle/>
            <a:p>
              <a:pPr defTabSz="761970">
                <a:lnSpc>
                  <a:spcPts val="2167"/>
                </a:lnSpc>
              </a:pPr>
              <a:r>
                <a:rPr lang="en-US" sz="1600" b="1" dirty="0">
                  <a:solidFill>
                    <a:schemeClr val="tx1">
                      <a:lumMod val="100000"/>
                    </a:schemeClr>
                  </a:solidFill>
                  <a:latin typeface="Quicksand"/>
                  <a:ea typeface="Source Sans 3" pitchFamily="34" charset="-122"/>
                  <a:cs typeface="Source Sans 3" pitchFamily="34" charset="-120"/>
                </a:rPr>
                <a:t>Pro Tips:</a:t>
              </a:r>
              <a:r>
                <a:rPr lang="en-US" sz="1600" dirty="0">
                  <a:solidFill>
                    <a:schemeClr val="tx1">
                      <a:lumMod val="100000"/>
                    </a:schemeClr>
                  </a:solidFill>
                  <a:latin typeface="Quicksand"/>
                  <a:ea typeface="Source Sans 3" pitchFamily="34" charset="-122"/>
                  <a:cs typeface="Source Sans 3" pitchFamily="34" charset="-120"/>
                </a:rPr>
                <a:t> Keep your answer to 2-3 minutes. Be concise and relevant. Tailor your response to the consulting industry</a:t>
              </a:r>
            </a:p>
            <a:p>
              <a:pPr defTabSz="761970">
                <a:lnSpc>
                  <a:spcPts val="2167"/>
                </a:lnSpc>
              </a:pPr>
              <a:r>
                <a:rPr lang="en-US" sz="1600" dirty="0">
                  <a:solidFill>
                    <a:schemeClr val="tx1">
                      <a:lumMod val="100000"/>
                    </a:schemeClr>
                  </a:solidFill>
                  <a:latin typeface="Quicksand"/>
                  <a:ea typeface="Source Sans 3" pitchFamily="34" charset="-122"/>
                  <a:cs typeface="Source Sans 3" pitchFamily="34" charset="-120"/>
                </a:rPr>
                <a:t> and the specific role.</a:t>
              </a:r>
              <a:endParaRPr lang="en-US" sz="1600" dirty="0">
                <a:solidFill>
                  <a:schemeClr val="tx1">
                    <a:lumMod val="100000"/>
                  </a:schemeClr>
                </a:solidFill>
                <a:latin typeface="Quicksand"/>
              </a:endParaRPr>
            </a:p>
          </p:txBody>
        </p:sp>
      </p:grpSp>
    </p:spTree>
    <p:extLst>
      <p:ext uri="{BB962C8B-B14F-4D97-AF65-F5344CB8AC3E}">
        <p14:creationId xmlns:p14="http://schemas.microsoft.com/office/powerpoint/2010/main" val="464447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00219-EC30-50C7-D58F-2AB36A1157C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AC15889-C969-216C-C001-2160F819A614}"/>
              </a:ext>
            </a:extLst>
          </p:cNvPr>
          <p:cNvGraphicFramePr>
            <a:graphicFrameLocks noChangeAspect="1"/>
          </p:cNvGraphicFramePr>
          <p:nvPr>
            <p:custDataLst>
              <p:tags r:id="rId1"/>
            </p:custDataLst>
            <p:extLst>
              <p:ext uri="{D42A27DB-BD31-4B8C-83A1-F6EECF244321}">
                <p14:modId xmlns:p14="http://schemas.microsoft.com/office/powerpoint/2010/main" val="2359374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DAC15889-C969-216C-C001-2160F819A61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F94298A-856A-B035-0302-60961423426A}"/>
              </a:ext>
            </a:extLst>
          </p:cNvPr>
          <p:cNvSpPr>
            <a:spLocks noGrp="1"/>
          </p:cNvSpPr>
          <p:nvPr>
            <p:ph type="title"/>
          </p:nvPr>
        </p:nvSpPr>
        <p:spPr>
          <a:xfrm>
            <a:off x="725241" y="365126"/>
            <a:ext cx="10515600" cy="779462"/>
          </a:xfrm>
        </p:spPr>
        <p:txBody>
          <a:bodyPr vert="horz" anchor="ctr"/>
          <a:lstStyle/>
          <a:p>
            <a:pPr algn="l"/>
            <a:r>
              <a:rPr lang="en-US" dirty="0"/>
              <a:t>Sample Questions –Why Do You Want to Get Into Consulting?</a:t>
            </a:r>
          </a:p>
        </p:txBody>
      </p:sp>
      <p:grpSp>
        <p:nvGrpSpPr>
          <p:cNvPr id="44" name="Group 43">
            <a:extLst>
              <a:ext uri="{FF2B5EF4-FFF2-40B4-BE49-F238E27FC236}">
                <a16:creationId xmlns:a16="http://schemas.microsoft.com/office/drawing/2014/main" id="{C84A4B10-8E49-CE99-5906-E5028EA1587F}"/>
              </a:ext>
            </a:extLst>
          </p:cNvPr>
          <p:cNvGrpSpPr/>
          <p:nvPr/>
        </p:nvGrpSpPr>
        <p:grpSpPr>
          <a:xfrm>
            <a:off x="698103" y="1554758"/>
            <a:ext cx="10874871" cy="2953742"/>
            <a:chOff x="698103" y="1554758"/>
            <a:chExt cx="10874871" cy="2690776"/>
          </a:xfrm>
        </p:grpSpPr>
        <p:sp>
          <p:nvSpPr>
            <p:cNvPr id="7" name="Shape 1">
              <a:extLst>
                <a:ext uri="{FF2B5EF4-FFF2-40B4-BE49-F238E27FC236}">
                  <a16:creationId xmlns:a16="http://schemas.microsoft.com/office/drawing/2014/main" id="{A87A6AD2-3C1B-8509-A5EA-F02079BC71C5}"/>
                </a:ext>
              </a:extLst>
            </p:cNvPr>
            <p:cNvSpPr/>
            <p:nvPr/>
          </p:nvSpPr>
          <p:spPr>
            <a:xfrm>
              <a:off x="715716" y="1554758"/>
              <a:ext cx="5299380" cy="2287280"/>
            </a:xfrm>
            <a:prstGeom prst="roundRect">
              <a:avLst>
                <a:gd name="adj" fmla="val 10738"/>
              </a:avLst>
            </a:prstGeom>
            <a:solidFill>
              <a:srgbClr val="FEF5E7"/>
            </a:solidFill>
            <a:ln/>
          </p:spPr>
          <p:txBody>
            <a:bodyPr/>
            <a:lstStyle/>
            <a:p>
              <a:pPr defTabSz="761970"/>
              <a:endParaRPr lang="en-AE" sz="1600">
                <a:solidFill>
                  <a:prstClr val="black"/>
                </a:solidFill>
                <a:latin typeface="Quicksand"/>
              </a:endParaRPr>
            </a:p>
          </p:txBody>
        </p:sp>
        <p:sp>
          <p:nvSpPr>
            <p:cNvPr id="12" name="Shape 5">
              <a:extLst>
                <a:ext uri="{FF2B5EF4-FFF2-40B4-BE49-F238E27FC236}">
                  <a16:creationId xmlns:a16="http://schemas.microsoft.com/office/drawing/2014/main" id="{13A550E8-5016-B930-B4DB-9CFD4D73C41E}"/>
                </a:ext>
              </a:extLst>
            </p:cNvPr>
            <p:cNvSpPr/>
            <p:nvPr/>
          </p:nvSpPr>
          <p:spPr>
            <a:xfrm>
              <a:off x="6273426" y="1554758"/>
              <a:ext cx="5299548" cy="2287280"/>
            </a:xfrm>
            <a:prstGeom prst="roundRect">
              <a:avLst>
                <a:gd name="adj" fmla="val 7773"/>
              </a:avLst>
            </a:prstGeom>
            <a:solidFill>
              <a:srgbClr val="FEF5E7"/>
            </a:solidFill>
            <a:ln/>
          </p:spPr>
          <p:txBody>
            <a:bodyPr/>
            <a:lstStyle/>
            <a:p>
              <a:pPr defTabSz="761970"/>
              <a:endParaRPr lang="en-AE" sz="1600">
                <a:solidFill>
                  <a:prstClr val="black"/>
                </a:solidFill>
                <a:latin typeface="Quicksand"/>
              </a:endParaRPr>
            </a:p>
          </p:txBody>
        </p:sp>
        <p:grpSp>
          <p:nvGrpSpPr>
            <p:cNvPr id="39" name="Group 38">
              <a:extLst>
                <a:ext uri="{FF2B5EF4-FFF2-40B4-BE49-F238E27FC236}">
                  <a16:creationId xmlns:a16="http://schemas.microsoft.com/office/drawing/2014/main" id="{B06DDC10-F2C0-FC34-19BD-DF93281DCA55}"/>
                </a:ext>
              </a:extLst>
            </p:cNvPr>
            <p:cNvGrpSpPr/>
            <p:nvPr/>
          </p:nvGrpSpPr>
          <p:grpSpPr>
            <a:xfrm>
              <a:off x="698103" y="1554758"/>
              <a:ext cx="10677922" cy="2690776"/>
              <a:chOff x="5200848" y="1714698"/>
              <a:chExt cx="6362304" cy="2267745"/>
            </a:xfrm>
          </p:grpSpPr>
          <p:sp>
            <p:nvSpPr>
              <p:cNvPr id="14" name="Shape 1">
                <a:extLst>
                  <a:ext uri="{FF2B5EF4-FFF2-40B4-BE49-F238E27FC236}">
                    <a16:creationId xmlns:a16="http://schemas.microsoft.com/office/drawing/2014/main" id="{4FBAFCBB-E9E0-6F5E-1582-E676A3FAB334}"/>
                  </a:ext>
                </a:extLst>
              </p:cNvPr>
              <p:cNvSpPr/>
              <p:nvPr/>
            </p:nvSpPr>
            <p:spPr>
              <a:xfrm>
                <a:off x="5200848" y="1714698"/>
                <a:ext cx="3102570" cy="1181100"/>
              </a:xfrm>
              <a:prstGeom prst="roundRect">
                <a:avLst>
                  <a:gd name="adj" fmla="val 1997"/>
                </a:avLst>
              </a:prstGeom>
              <a:solidFill>
                <a:srgbClr val="FEF5E7"/>
              </a:solidFill>
              <a:ln w="22860">
                <a:solidFill>
                  <a:srgbClr val="D9CDBA"/>
                </a:solidFill>
                <a:prstDash val="solid"/>
              </a:ln>
            </p:spPr>
            <p:txBody>
              <a:bodyPr/>
              <a:lstStyle/>
              <a:p>
                <a:pPr defTabSz="761970"/>
                <a:endParaRPr lang="en-AE" sz="1600">
                  <a:solidFill>
                    <a:prstClr val="black"/>
                  </a:solidFill>
                  <a:latin typeface="Quicksand"/>
                </a:endParaRPr>
              </a:p>
            </p:txBody>
          </p:sp>
          <p:sp>
            <p:nvSpPr>
              <p:cNvPr id="15" name="Text 2">
                <a:extLst>
                  <a:ext uri="{FF2B5EF4-FFF2-40B4-BE49-F238E27FC236}">
                    <a16:creationId xmlns:a16="http://schemas.microsoft.com/office/drawing/2014/main" id="{6DCC6521-2354-CD4A-55CB-16BF2F89E3A0}"/>
                  </a:ext>
                </a:extLst>
              </p:cNvPr>
              <p:cNvSpPr/>
              <p:nvPr/>
            </p:nvSpPr>
            <p:spPr>
              <a:xfrm>
                <a:off x="5377061" y="1890911"/>
                <a:ext cx="1980506" cy="231180"/>
              </a:xfrm>
              <a:prstGeom prst="rect">
                <a:avLst/>
              </a:prstGeom>
              <a:noFill/>
              <a:ln/>
            </p:spPr>
            <p:txBody>
              <a:bodyPr wrap="none" lIns="0" tIns="0" rIns="0" bIns="0" rtlCol="0" anchor="t"/>
              <a:lstStyle/>
              <a:p>
                <a:pPr defTabSz="761970">
                  <a:lnSpc>
                    <a:spcPts val="1792"/>
                  </a:lnSpc>
                </a:pPr>
                <a:r>
                  <a:rPr lang="en-US" sz="2000" b="1" dirty="0">
                    <a:solidFill>
                      <a:srgbClr val="3A3630"/>
                    </a:solidFill>
                    <a:latin typeface="Quicksand"/>
                    <a:ea typeface="Lora" pitchFamily="34" charset="-122"/>
                    <a:cs typeface="Lora" pitchFamily="34" charset="-120"/>
                  </a:rPr>
                  <a:t>Highlight Your Interest</a:t>
                </a:r>
                <a:endParaRPr lang="en-US" sz="2000" b="1" dirty="0">
                  <a:solidFill>
                    <a:prstClr val="black"/>
                  </a:solidFill>
                  <a:latin typeface="Quicksand"/>
                </a:endParaRPr>
              </a:p>
            </p:txBody>
          </p:sp>
          <p:sp>
            <p:nvSpPr>
              <p:cNvPr id="16" name="Text 3">
                <a:extLst>
                  <a:ext uri="{FF2B5EF4-FFF2-40B4-BE49-F238E27FC236}">
                    <a16:creationId xmlns:a16="http://schemas.microsoft.com/office/drawing/2014/main" id="{17D791D7-3427-D207-7191-D8DD77204E0A}"/>
                  </a:ext>
                </a:extLst>
              </p:cNvPr>
              <p:cNvSpPr/>
              <p:nvPr/>
            </p:nvSpPr>
            <p:spPr>
              <a:xfrm>
                <a:off x="5377061" y="2216349"/>
                <a:ext cx="2750145" cy="503238"/>
              </a:xfrm>
              <a:prstGeom prst="rect">
                <a:avLst/>
              </a:prstGeom>
              <a:noFill/>
              <a:ln/>
            </p:spPr>
            <p:txBody>
              <a:bodyPr wrap="square" lIns="0" tIns="0" rIns="0" bIns="0" rtlCol="0" anchor="t"/>
              <a:lstStyle/>
              <a:p>
                <a:pPr defTabSz="761970">
                  <a:lnSpc>
                    <a:spcPts val="1958"/>
                  </a:lnSpc>
                </a:pPr>
                <a:r>
                  <a:rPr lang="en-US" sz="1600" dirty="0">
                    <a:solidFill>
                      <a:srgbClr val="3A3630"/>
                    </a:solidFill>
                    <a:latin typeface="Quicksand"/>
                    <a:ea typeface="Source Sans 3" pitchFamily="34" charset="-122"/>
                    <a:cs typeface="Source Sans 3" pitchFamily="34" charset="-120"/>
                  </a:rPr>
                  <a:t>Explain what attracts you to the consulting industry specifically</a:t>
                </a:r>
                <a:endParaRPr lang="en-US" sz="1600" dirty="0">
                  <a:solidFill>
                    <a:prstClr val="black"/>
                  </a:solidFill>
                  <a:latin typeface="Quicksand"/>
                </a:endParaRPr>
              </a:p>
            </p:txBody>
          </p:sp>
          <p:sp>
            <p:nvSpPr>
              <p:cNvPr id="17" name="Shape 4">
                <a:extLst>
                  <a:ext uri="{FF2B5EF4-FFF2-40B4-BE49-F238E27FC236}">
                    <a16:creationId xmlns:a16="http://schemas.microsoft.com/office/drawing/2014/main" id="{A2547ADD-6DA9-2B18-29C9-378CDB1A23F5}"/>
                  </a:ext>
                </a:extLst>
              </p:cNvPr>
              <p:cNvSpPr/>
              <p:nvPr/>
            </p:nvSpPr>
            <p:spPr>
              <a:xfrm>
                <a:off x="8460582" y="1714698"/>
                <a:ext cx="3102570" cy="1181100"/>
              </a:xfrm>
              <a:prstGeom prst="roundRect">
                <a:avLst>
                  <a:gd name="adj" fmla="val 1997"/>
                </a:avLst>
              </a:prstGeom>
              <a:solidFill>
                <a:srgbClr val="FEF5E7"/>
              </a:solidFill>
              <a:ln w="22860">
                <a:solidFill>
                  <a:srgbClr val="D9CDBA"/>
                </a:solidFill>
                <a:prstDash val="solid"/>
              </a:ln>
            </p:spPr>
            <p:txBody>
              <a:bodyPr/>
              <a:lstStyle/>
              <a:p>
                <a:pPr defTabSz="761970"/>
                <a:endParaRPr lang="en-AE" sz="1600">
                  <a:solidFill>
                    <a:prstClr val="black"/>
                  </a:solidFill>
                  <a:latin typeface="Quicksand"/>
                </a:endParaRPr>
              </a:p>
            </p:txBody>
          </p:sp>
          <p:sp>
            <p:nvSpPr>
              <p:cNvPr id="18" name="Text 5">
                <a:extLst>
                  <a:ext uri="{FF2B5EF4-FFF2-40B4-BE49-F238E27FC236}">
                    <a16:creationId xmlns:a16="http://schemas.microsoft.com/office/drawing/2014/main" id="{DF0A5E2E-29FD-32E9-F80A-F7AD4A583296}"/>
                  </a:ext>
                </a:extLst>
              </p:cNvPr>
              <p:cNvSpPr/>
              <p:nvPr/>
            </p:nvSpPr>
            <p:spPr>
              <a:xfrm>
                <a:off x="8636795" y="1890911"/>
                <a:ext cx="1849636" cy="231180"/>
              </a:xfrm>
              <a:prstGeom prst="rect">
                <a:avLst/>
              </a:prstGeom>
              <a:noFill/>
              <a:ln/>
            </p:spPr>
            <p:txBody>
              <a:bodyPr wrap="none" lIns="0" tIns="0" rIns="0" bIns="0" rtlCol="0" anchor="t"/>
              <a:lstStyle/>
              <a:p>
                <a:pPr defTabSz="761970">
                  <a:lnSpc>
                    <a:spcPts val="1792"/>
                  </a:lnSpc>
                </a:pPr>
                <a:r>
                  <a:rPr lang="en-US" sz="2000" b="1" dirty="0">
                    <a:solidFill>
                      <a:srgbClr val="3A3630"/>
                    </a:solidFill>
                    <a:latin typeface="Quicksand"/>
                    <a:ea typeface="Lora" pitchFamily="34" charset="-122"/>
                    <a:cs typeface="Lora" pitchFamily="34" charset="-120"/>
                  </a:rPr>
                  <a:t>Show Understanding</a:t>
                </a:r>
                <a:endParaRPr lang="en-US" sz="2000" b="1" dirty="0">
                  <a:solidFill>
                    <a:prstClr val="black"/>
                  </a:solidFill>
                  <a:latin typeface="Quicksand"/>
                </a:endParaRPr>
              </a:p>
            </p:txBody>
          </p:sp>
          <p:sp>
            <p:nvSpPr>
              <p:cNvPr id="19" name="Text 6">
                <a:extLst>
                  <a:ext uri="{FF2B5EF4-FFF2-40B4-BE49-F238E27FC236}">
                    <a16:creationId xmlns:a16="http://schemas.microsoft.com/office/drawing/2014/main" id="{E35CAAD7-CAE9-1C65-92AB-E48C901590AF}"/>
                  </a:ext>
                </a:extLst>
              </p:cNvPr>
              <p:cNvSpPr/>
              <p:nvPr/>
            </p:nvSpPr>
            <p:spPr>
              <a:xfrm>
                <a:off x="8636794" y="2216349"/>
                <a:ext cx="2750145" cy="503238"/>
              </a:xfrm>
              <a:prstGeom prst="rect">
                <a:avLst/>
              </a:prstGeom>
              <a:noFill/>
              <a:ln/>
            </p:spPr>
            <p:txBody>
              <a:bodyPr wrap="square" lIns="0" tIns="0" rIns="0" bIns="0" rtlCol="0" anchor="t"/>
              <a:lstStyle/>
              <a:p>
                <a:pPr defTabSz="761970">
                  <a:lnSpc>
                    <a:spcPts val="1958"/>
                  </a:lnSpc>
                </a:pPr>
                <a:r>
                  <a:rPr lang="en-US" sz="1600" dirty="0">
                    <a:solidFill>
                      <a:srgbClr val="3A3630"/>
                    </a:solidFill>
                    <a:latin typeface="Quicksand"/>
                    <a:ea typeface="Source Sans 3" pitchFamily="34" charset="-122"/>
                    <a:cs typeface="Source Sans 3" pitchFamily="34" charset="-120"/>
                  </a:rPr>
                  <a:t>Demonstrate that you understand what consulting actually involves</a:t>
                </a:r>
                <a:endParaRPr lang="en-US" sz="1600" dirty="0">
                  <a:solidFill>
                    <a:prstClr val="black"/>
                  </a:solidFill>
                  <a:latin typeface="Quicksand"/>
                </a:endParaRPr>
              </a:p>
            </p:txBody>
          </p:sp>
          <p:sp>
            <p:nvSpPr>
              <p:cNvPr id="20" name="Shape 7">
                <a:extLst>
                  <a:ext uri="{FF2B5EF4-FFF2-40B4-BE49-F238E27FC236}">
                    <a16:creationId xmlns:a16="http://schemas.microsoft.com/office/drawing/2014/main" id="{1C7B7E6C-233F-7F85-FF04-4550C129571A}"/>
                  </a:ext>
                </a:extLst>
              </p:cNvPr>
              <p:cNvSpPr/>
              <p:nvPr/>
            </p:nvSpPr>
            <p:spPr>
              <a:xfrm>
                <a:off x="5200849" y="3052961"/>
                <a:ext cx="6362303" cy="929482"/>
              </a:xfrm>
              <a:prstGeom prst="roundRect">
                <a:avLst>
                  <a:gd name="adj" fmla="val 2537"/>
                </a:avLst>
              </a:prstGeom>
              <a:solidFill>
                <a:srgbClr val="FEF5E7"/>
              </a:solidFill>
              <a:ln w="22860">
                <a:solidFill>
                  <a:srgbClr val="D9CDBA"/>
                </a:solidFill>
                <a:prstDash val="solid"/>
              </a:ln>
            </p:spPr>
            <p:txBody>
              <a:bodyPr/>
              <a:lstStyle/>
              <a:p>
                <a:pPr defTabSz="761970"/>
                <a:endParaRPr lang="en-AE" sz="1600">
                  <a:solidFill>
                    <a:prstClr val="black"/>
                  </a:solidFill>
                  <a:latin typeface="Quicksand"/>
                </a:endParaRPr>
              </a:p>
            </p:txBody>
          </p:sp>
          <p:sp>
            <p:nvSpPr>
              <p:cNvPr id="21" name="Text 8">
                <a:extLst>
                  <a:ext uri="{FF2B5EF4-FFF2-40B4-BE49-F238E27FC236}">
                    <a16:creationId xmlns:a16="http://schemas.microsoft.com/office/drawing/2014/main" id="{F42E2858-5F22-44B9-DCCB-F34B97CC98A6}"/>
                  </a:ext>
                </a:extLst>
              </p:cNvPr>
              <p:cNvSpPr/>
              <p:nvPr/>
            </p:nvSpPr>
            <p:spPr>
              <a:xfrm>
                <a:off x="5377061" y="3229173"/>
                <a:ext cx="1900436" cy="231180"/>
              </a:xfrm>
              <a:prstGeom prst="rect">
                <a:avLst/>
              </a:prstGeom>
              <a:noFill/>
              <a:ln/>
            </p:spPr>
            <p:txBody>
              <a:bodyPr wrap="none" lIns="0" tIns="0" rIns="0" bIns="0" rtlCol="0" anchor="t"/>
              <a:lstStyle/>
              <a:p>
                <a:pPr defTabSz="761970">
                  <a:lnSpc>
                    <a:spcPts val="1792"/>
                  </a:lnSpc>
                </a:pPr>
                <a:r>
                  <a:rPr lang="en-US" sz="2000" b="1" dirty="0">
                    <a:solidFill>
                      <a:srgbClr val="3A3630"/>
                    </a:solidFill>
                    <a:latin typeface="Quicksand"/>
                    <a:ea typeface="Lora" pitchFamily="34" charset="-122"/>
                    <a:cs typeface="Lora" pitchFamily="34" charset="-120"/>
                  </a:rPr>
                  <a:t>Connect to Your Skills</a:t>
                </a:r>
                <a:endParaRPr lang="en-US" sz="2000" b="1" dirty="0">
                  <a:solidFill>
                    <a:prstClr val="black"/>
                  </a:solidFill>
                  <a:latin typeface="Quicksand"/>
                </a:endParaRPr>
              </a:p>
            </p:txBody>
          </p:sp>
          <p:sp>
            <p:nvSpPr>
              <p:cNvPr id="22" name="Text 9">
                <a:extLst>
                  <a:ext uri="{FF2B5EF4-FFF2-40B4-BE49-F238E27FC236}">
                    <a16:creationId xmlns:a16="http://schemas.microsoft.com/office/drawing/2014/main" id="{B024949A-FF30-08E5-1A52-812CFE97D053}"/>
                  </a:ext>
                </a:extLst>
              </p:cNvPr>
              <p:cNvSpPr/>
              <p:nvPr/>
            </p:nvSpPr>
            <p:spPr>
              <a:xfrm>
                <a:off x="5377061" y="3554611"/>
                <a:ext cx="6009878" cy="251619"/>
              </a:xfrm>
              <a:prstGeom prst="rect">
                <a:avLst/>
              </a:prstGeom>
              <a:noFill/>
              <a:ln/>
            </p:spPr>
            <p:txBody>
              <a:bodyPr wrap="none" lIns="0" tIns="0" rIns="0" bIns="0" rtlCol="0" anchor="t"/>
              <a:lstStyle/>
              <a:p>
                <a:pPr defTabSz="761970">
                  <a:lnSpc>
                    <a:spcPts val="1958"/>
                  </a:lnSpc>
                </a:pPr>
                <a:r>
                  <a:rPr lang="en-US" sz="1600" dirty="0">
                    <a:solidFill>
                      <a:srgbClr val="3A3630"/>
                    </a:solidFill>
                    <a:latin typeface="Quicksand"/>
                    <a:ea typeface="Source Sans 3" pitchFamily="34" charset="-122"/>
                    <a:cs typeface="Source Sans 3" pitchFamily="34" charset="-120"/>
                  </a:rPr>
                  <a:t>Link your skills and experiences to consulting requirements</a:t>
                </a:r>
                <a:endParaRPr lang="en-US" sz="1600" dirty="0">
                  <a:solidFill>
                    <a:prstClr val="black"/>
                  </a:solidFill>
                  <a:latin typeface="Quicksand"/>
                </a:endParaRPr>
              </a:p>
            </p:txBody>
          </p:sp>
        </p:grpSp>
      </p:grpSp>
      <p:grpSp>
        <p:nvGrpSpPr>
          <p:cNvPr id="41" name="Group 40">
            <a:extLst>
              <a:ext uri="{FF2B5EF4-FFF2-40B4-BE49-F238E27FC236}">
                <a16:creationId xmlns:a16="http://schemas.microsoft.com/office/drawing/2014/main" id="{FFB6C2E8-4524-15DD-DA5C-5CB2449599C4}"/>
              </a:ext>
            </a:extLst>
          </p:cNvPr>
          <p:cNvGrpSpPr/>
          <p:nvPr/>
        </p:nvGrpSpPr>
        <p:grpSpPr>
          <a:xfrm>
            <a:off x="698103" y="4776092"/>
            <a:ext cx="10687447" cy="1541762"/>
            <a:chOff x="698103" y="4054077"/>
            <a:chExt cx="10687447" cy="1541762"/>
          </a:xfrm>
        </p:grpSpPr>
        <p:sp>
          <p:nvSpPr>
            <p:cNvPr id="34" name="Shape 8">
              <a:extLst>
                <a:ext uri="{FF2B5EF4-FFF2-40B4-BE49-F238E27FC236}">
                  <a16:creationId xmlns:a16="http://schemas.microsoft.com/office/drawing/2014/main" id="{AF73CBBB-77B4-0507-45BA-F2CBF4DFD425}"/>
                </a:ext>
              </a:extLst>
            </p:cNvPr>
            <p:cNvSpPr/>
            <p:nvPr/>
          </p:nvSpPr>
          <p:spPr>
            <a:xfrm>
              <a:off x="698103" y="4086325"/>
              <a:ext cx="19050" cy="1509514"/>
            </a:xfrm>
            <a:prstGeom prst="rect">
              <a:avLst/>
            </a:prstGeom>
            <a:solidFill>
              <a:schemeClr val="tx2">
                <a:lumMod val="100000"/>
              </a:schemeClr>
            </a:solidFill>
            <a:ln/>
          </p:spPr>
          <p:txBody>
            <a:bodyPr/>
            <a:lstStyle/>
            <a:p>
              <a:pPr defTabSz="761970"/>
              <a:endParaRPr lang="en-AE" sz="1600">
                <a:solidFill>
                  <a:prstClr val="black"/>
                </a:solidFill>
                <a:latin typeface="Quicksand"/>
              </a:endParaRPr>
            </a:p>
          </p:txBody>
        </p:sp>
        <p:sp>
          <p:nvSpPr>
            <p:cNvPr id="25" name="Text 11">
              <a:extLst>
                <a:ext uri="{FF2B5EF4-FFF2-40B4-BE49-F238E27FC236}">
                  <a16:creationId xmlns:a16="http://schemas.microsoft.com/office/drawing/2014/main" id="{DA78151E-A348-43E7-58FF-32453E4240D8}"/>
                </a:ext>
              </a:extLst>
            </p:cNvPr>
            <p:cNvSpPr/>
            <p:nvPr/>
          </p:nvSpPr>
          <p:spPr>
            <a:xfrm>
              <a:off x="997943" y="4054077"/>
              <a:ext cx="10387607" cy="1509713"/>
            </a:xfrm>
            <a:prstGeom prst="rect">
              <a:avLst/>
            </a:prstGeom>
            <a:noFill/>
            <a:ln/>
          </p:spPr>
          <p:txBody>
            <a:bodyPr wrap="square" lIns="0" tIns="0" rIns="0" bIns="0" rtlCol="0" anchor="ctr"/>
            <a:lstStyle/>
            <a:p>
              <a:pPr defTabSz="761970">
                <a:lnSpc>
                  <a:spcPts val="1958"/>
                </a:lnSpc>
              </a:pPr>
              <a:r>
                <a:rPr lang="en-US" sz="1600" b="1" dirty="0">
                  <a:solidFill>
                    <a:srgbClr val="3A3630"/>
                  </a:solidFill>
                  <a:latin typeface="Quicksand"/>
                  <a:ea typeface="Source Sans 3" pitchFamily="34" charset="-122"/>
                  <a:cs typeface="Source Sans 3" pitchFamily="34" charset="-120"/>
                </a:rPr>
                <a:t>Sample Answer:</a:t>
              </a:r>
              <a:r>
                <a:rPr lang="en-US" sz="1600" dirty="0">
                  <a:solidFill>
                    <a:srgbClr val="3A3630"/>
                  </a:solidFill>
                  <a:latin typeface="Quicksand"/>
                  <a:ea typeface="Source Sans 3" pitchFamily="34" charset="-122"/>
                  <a:cs typeface="Source Sans 3" pitchFamily="34" charset="-120"/>
                </a:rPr>
                <a:t> "I am drawn to consulting because it offers a unique blend of problem-solving, continuous learning, and impact. The opportunity to work on diverse projects across various industries excites me. My experience in analyzing complex problems and developing strategic solutions aligns perfectly with the consulting role. Additionally, consulting's dynamic and fast-paced environment will allow me to leverage my analytical and communication skills while contributing to significant organizational changes."</a:t>
              </a:r>
              <a:endParaRPr lang="en-US" sz="1600" dirty="0">
                <a:solidFill>
                  <a:prstClr val="black"/>
                </a:solidFill>
                <a:latin typeface="Quicksand"/>
              </a:endParaRPr>
            </a:p>
          </p:txBody>
        </p:sp>
      </p:grpSp>
    </p:spTree>
    <p:extLst>
      <p:ext uri="{BB962C8B-B14F-4D97-AF65-F5344CB8AC3E}">
        <p14:creationId xmlns:p14="http://schemas.microsoft.com/office/powerpoint/2010/main" val="2902260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2F668-9D67-92E9-EDE9-847FD913F324}"/>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63595D9-23A6-B228-9098-BDD82A3B6BAE}"/>
              </a:ext>
            </a:extLst>
          </p:cNvPr>
          <p:cNvGraphicFramePr>
            <a:graphicFrameLocks noChangeAspect="1"/>
          </p:cNvGraphicFramePr>
          <p:nvPr>
            <p:custDataLst>
              <p:tags r:id="rId1"/>
            </p:custDataLst>
            <p:extLst>
              <p:ext uri="{D42A27DB-BD31-4B8C-83A1-F6EECF244321}">
                <p14:modId xmlns:p14="http://schemas.microsoft.com/office/powerpoint/2010/main" val="1973764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B63595D9-23A6-B228-9098-BDD82A3B6B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58BFBCB-13FD-2ECA-D86E-21FFD1F3496D}"/>
              </a:ext>
            </a:extLst>
          </p:cNvPr>
          <p:cNvSpPr>
            <a:spLocks noGrp="1"/>
          </p:cNvSpPr>
          <p:nvPr>
            <p:ph type="title"/>
          </p:nvPr>
        </p:nvSpPr>
        <p:spPr>
          <a:xfrm>
            <a:off x="725241" y="365126"/>
            <a:ext cx="10515600" cy="779462"/>
          </a:xfrm>
        </p:spPr>
        <p:txBody>
          <a:bodyPr vert="horz" anchor="ctr"/>
          <a:lstStyle/>
          <a:p>
            <a:pPr algn="l"/>
            <a:r>
              <a:rPr lang="en-US" dirty="0"/>
              <a:t>Sample Questions –Why This Firm?</a:t>
            </a:r>
          </a:p>
        </p:txBody>
      </p:sp>
      <p:grpSp>
        <p:nvGrpSpPr>
          <p:cNvPr id="41" name="Group 40">
            <a:extLst>
              <a:ext uri="{FF2B5EF4-FFF2-40B4-BE49-F238E27FC236}">
                <a16:creationId xmlns:a16="http://schemas.microsoft.com/office/drawing/2014/main" id="{08E3A0FF-40C6-06BD-0443-0B33B3995708}"/>
              </a:ext>
            </a:extLst>
          </p:cNvPr>
          <p:cNvGrpSpPr/>
          <p:nvPr/>
        </p:nvGrpSpPr>
        <p:grpSpPr>
          <a:xfrm>
            <a:off x="698103" y="4776092"/>
            <a:ext cx="10687447" cy="1541762"/>
            <a:chOff x="698103" y="4054077"/>
            <a:chExt cx="10687447" cy="1541762"/>
          </a:xfrm>
        </p:grpSpPr>
        <p:sp>
          <p:nvSpPr>
            <p:cNvPr id="34" name="Shape 8">
              <a:extLst>
                <a:ext uri="{FF2B5EF4-FFF2-40B4-BE49-F238E27FC236}">
                  <a16:creationId xmlns:a16="http://schemas.microsoft.com/office/drawing/2014/main" id="{AAA070D0-8589-7D0B-55F2-E108C07CC20B}"/>
                </a:ext>
              </a:extLst>
            </p:cNvPr>
            <p:cNvSpPr/>
            <p:nvPr/>
          </p:nvSpPr>
          <p:spPr>
            <a:xfrm>
              <a:off x="698103" y="4086325"/>
              <a:ext cx="19050" cy="1509514"/>
            </a:xfrm>
            <a:prstGeom prst="rect">
              <a:avLst/>
            </a:prstGeom>
            <a:solidFill>
              <a:schemeClr val="tx2">
                <a:lumMod val="100000"/>
              </a:schemeClr>
            </a:solidFill>
            <a:ln/>
          </p:spPr>
          <p:txBody>
            <a:bodyPr/>
            <a:lstStyle/>
            <a:p>
              <a:pPr defTabSz="761970"/>
              <a:endParaRPr lang="en-AE" sz="1600">
                <a:solidFill>
                  <a:prstClr val="black"/>
                </a:solidFill>
                <a:latin typeface="Quicksand"/>
              </a:endParaRPr>
            </a:p>
          </p:txBody>
        </p:sp>
        <p:sp>
          <p:nvSpPr>
            <p:cNvPr id="25" name="Text 11">
              <a:extLst>
                <a:ext uri="{FF2B5EF4-FFF2-40B4-BE49-F238E27FC236}">
                  <a16:creationId xmlns:a16="http://schemas.microsoft.com/office/drawing/2014/main" id="{E24E4B49-87B7-0EE8-6211-03A77D92F12A}"/>
                </a:ext>
              </a:extLst>
            </p:cNvPr>
            <p:cNvSpPr/>
            <p:nvPr/>
          </p:nvSpPr>
          <p:spPr>
            <a:xfrm>
              <a:off x="997943" y="4054077"/>
              <a:ext cx="10387607" cy="1509713"/>
            </a:xfrm>
            <a:prstGeom prst="rect">
              <a:avLst/>
            </a:prstGeom>
            <a:noFill/>
            <a:ln/>
          </p:spPr>
          <p:txBody>
            <a:bodyPr wrap="square" lIns="0" tIns="0" rIns="0" bIns="0" rtlCol="0" anchor="ctr"/>
            <a:lstStyle/>
            <a:p>
              <a:pPr defTabSz="761970">
                <a:lnSpc>
                  <a:spcPts val="1958"/>
                </a:lnSpc>
              </a:pPr>
              <a:r>
                <a:rPr lang="en-US" sz="1600" b="1" dirty="0">
                  <a:solidFill>
                    <a:srgbClr val="3A3630"/>
                  </a:solidFill>
                  <a:latin typeface="Quicksand"/>
                  <a:ea typeface="Source Sans 3" pitchFamily="34" charset="-122"/>
                  <a:cs typeface="Source Sans 3" pitchFamily="34" charset="-120"/>
                </a:rPr>
                <a:t>Sample Answer: </a:t>
              </a:r>
              <a:r>
                <a:rPr lang="en-US" sz="1600" dirty="0">
                  <a:solidFill>
                    <a:srgbClr val="3A3630"/>
                  </a:solidFill>
                  <a:latin typeface="Quicksand"/>
                  <a:ea typeface="Source Sans 3" pitchFamily="34" charset="-122"/>
                  <a:cs typeface="Source Sans 3" pitchFamily="34" charset="-120"/>
                </a:rPr>
                <a:t>"I am particularly interested in joining [Firm Name] because of your commitment to innovation and excellence. The firm's involvement in transformative projects like NEOM and Vision 2030 aligns with my passion for driving large-scale impact. Moreover, during my interactions with current employees, I was impressed by the collaborative culture and the emphasis on continuous development. I believe that [Firm Name]'s values and projects are a perfect fit for my skills and career aspirations."</a:t>
              </a:r>
            </a:p>
          </p:txBody>
        </p:sp>
      </p:grpSp>
      <p:grpSp>
        <p:nvGrpSpPr>
          <p:cNvPr id="28" name="Group 27">
            <a:extLst>
              <a:ext uri="{FF2B5EF4-FFF2-40B4-BE49-F238E27FC236}">
                <a16:creationId xmlns:a16="http://schemas.microsoft.com/office/drawing/2014/main" id="{B6658B27-3AE3-1FC2-8EE5-271686248F0C}"/>
              </a:ext>
            </a:extLst>
          </p:cNvPr>
          <p:cNvGrpSpPr/>
          <p:nvPr/>
        </p:nvGrpSpPr>
        <p:grpSpPr>
          <a:xfrm>
            <a:off x="698104" y="1554759"/>
            <a:ext cx="10687446" cy="2953742"/>
            <a:chOff x="698104" y="1328242"/>
            <a:chExt cx="6223794" cy="2432943"/>
          </a:xfrm>
        </p:grpSpPr>
        <p:sp>
          <p:nvSpPr>
            <p:cNvPr id="29" name="Shape 1">
              <a:extLst>
                <a:ext uri="{FF2B5EF4-FFF2-40B4-BE49-F238E27FC236}">
                  <a16:creationId xmlns:a16="http://schemas.microsoft.com/office/drawing/2014/main" id="{107B395B-B9CA-0D3F-F680-416DC24CFFA6}"/>
                </a:ext>
              </a:extLst>
            </p:cNvPr>
            <p:cNvSpPr/>
            <p:nvPr/>
          </p:nvSpPr>
          <p:spPr>
            <a:xfrm>
              <a:off x="698104" y="1328242"/>
              <a:ext cx="3024584" cy="1268809"/>
            </a:xfrm>
            <a:prstGeom prst="roundRect">
              <a:avLst>
                <a:gd name="adj" fmla="val 33016"/>
              </a:avLst>
            </a:prstGeom>
            <a:solidFill>
              <a:srgbClr val="F3E7D4"/>
            </a:solidFill>
            <a:ln/>
          </p:spPr>
          <p:txBody>
            <a:bodyPr/>
            <a:lstStyle/>
            <a:p>
              <a:pPr defTabSz="761970"/>
              <a:endParaRPr lang="en-AE" sz="1500">
                <a:solidFill>
                  <a:prstClr val="black"/>
                </a:solidFill>
                <a:latin typeface="Calibri" panose="020F0502020204030204"/>
              </a:endParaRPr>
            </a:p>
          </p:txBody>
        </p:sp>
        <p:sp>
          <p:nvSpPr>
            <p:cNvPr id="30" name="Text 2">
              <a:extLst>
                <a:ext uri="{FF2B5EF4-FFF2-40B4-BE49-F238E27FC236}">
                  <a16:creationId xmlns:a16="http://schemas.microsoft.com/office/drawing/2014/main" id="{D4D3A320-8BA1-58FF-534C-2A355B25E082}"/>
                </a:ext>
              </a:extLst>
            </p:cNvPr>
            <p:cNvSpPr/>
            <p:nvPr/>
          </p:nvSpPr>
          <p:spPr>
            <a:xfrm>
              <a:off x="872629" y="1502768"/>
              <a:ext cx="2053432" cy="256679"/>
            </a:xfrm>
            <a:prstGeom prst="rect">
              <a:avLst/>
            </a:prstGeom>
            <a:noFill/>
            <a:ln/>
          </p:spPr>
          <p:txBody>
            <a:bodyPr wrap="none" lIns="0" tIns="0" rIns="0" bIns="0" rtlCol="0" anchor="t"/>
            <a:lstStyle/>
            <a:p>
              <a:pPr defTabSz="761970">
                <a:lnSpc>
                  <a:spcPts val="2000"/>
                </a:lnSpc>
              </a:pPr>
              <a:r>
                <a:rPr lang="en-US" sz="2000" b="1" dirty="0">
                  <a:solidFill>
                    <a:srgbClr val="3A3630"/>
                  </a:solidFill>
                  <a:latin typeface="Quicksand" panose="020B0604020202020204"/>
                  <a:ea typeface="Lora" pitchFamily="34" charset="-122"/>
                  <a:cs typeface="Lora" pitchFamily="34" charset="-120"/>
                </a:rPr>
                <a:t>Research the Firm</a:t>
              </a:r>
              <a:endParaRPr lang="en-US" sz="2000" b="1" dirty="0">
                <a:solidFill>
                  <a:prstClr val="black"/>
                </a:solidFill>
                <a:latin typeface="Quicksand" panose="020B0604020202020204"/>
              </a:endParaRPr>
            </a:p>
          </p:txBody>
        </p:sp>
        <p:sp>
          <p:nvSpPr>
            <p:cNvPr id="31" name="Text 3">
              <a:extLst>
                <a:ext uri="{FF2B5EF4-FFF2-40B4-BE49-F238E27FC236}">
                  <a16:creationId xmlns:a16="http://schemas.microsoft.com/office/drawing/2014/main" id="{795DCC26-7C19-F71F-65BE-9B9187816566}"/>
                </a:ext>
              </a:extLst>
            </p:cNvPr>
            <p:cNvSpPr/>
            <p:nvPr/>
          </p:nvSpPr>
          <p:spPr>
            <a:xfrm>
              <a:off x="872629" y="1864122"/>
              <a:ext cx="2675533" cy="558403"/>
            </a:xfrm>
            <a:prstGeom prst="rect">
              <a:avLst/>
            </a:prstGeom>
            <a:noFill/>
            <a:ln/>
          </p:spPr>
          <p:txBody>
            <a:bodyPr wrap="square" lIns="0" tIns="0" rIns="0" bIns="0" rtlCol="0" anchor="t"/>
            <a:lstStyle/>
            <a:p>
              <a:pPr defTabSz="761970">
                <a:lnSpc>
                  <a:spcPts val="2167"/>
                </a:lnSpc>
              </a:pPr>
              <a:r>
                <a:rPr lang="en-US" sz="1600" dirty="0">
                  <a:solidFill>
                    <a:srgbClr val="3A3630"/>
                  </a:solidFill>
                  <a:latin typeface="Quicksand" panose="020B0604020202020204"/>
                  <a:ea typeface="Source Sans 3" pitchFamily="34" charset="-122"/>
                  <a:cs typeface="Source Sans 3" pitchFamily="34" charset="-120"/>
                </a:rPr>
                <a:t>Know the firm's values, culture, and major projects inside and out</a:t>
              </a:r>
              <a:endParaRPr lang="en-US" sz="1600" dirty="0">
                <a:solidFill>
                  <a:prstClr val="black"/>
                </a:solidFill>
                <a:latin typeface="Quicksand" panose="020B0604020202020204"/>
              </a:endParaRPr>
            </a:p>
          </p:txBody>
        </p:sp>
        <p:sp>
          <p:nvSpPr>
            <p:cNvPr id="32" name="Shape 4">
              <a:extLst>
                <a:ext uri="{FF2B5EF4-FFF2-40B4-BE49-F238E27FC236}">
                  <a16:creationId xmlns:a16="http://schemas.microsoft.com/office/drawing/2014/main" id="{1016340A-C720-67A8-BFBE-60A479686A53}"/>
                </a:ext>
              </a:extLst>
            </p:cNvPr>
            <p:cNvSpPr/>
            <p:nvPr/>
          </p:nvSpPr>
          <p:spPr>
            <a:xfrm>
              <a:off x="3897214" y="1328242"/>
              <a:ext cx="3024683" cy="1268809"/>
            </a:xfrm>
            <a:prstGeom prst="roundRect">
              <a:avLst>
                <a:gd name="adj" fmla="val 33016"/>
              </a:avLst>
            </a:prstGeom>
            <a:solidFill>
              <a:srgbClr val="F3E7D4"/>
            </a:solidFill>
            <a:ln/>
          </p:spPr>
          <p:txBody>
            <a:bodyPr/>
            <a:lstStyle/>
            <a:p>
              <a:pPr defTabSz="761970"/>
              <a:endParaRPr lang="en-AE" sz="1500">
                <a:solidFill>
                  <a:prstClr val="black"/>
                </a:solidFill>
                <a:latin typeface="Calibri" panose="020F0502020204030204"/>
              </a:endParaRPr>
            </a:p>
          </p:txBody>
        </p:sp>
        <p:sp>
          <p:nvSpPr>
            <p:cNvPr id="33" name="Text 5">
              <a:extLst>
                <a:ext uri="{FF2B5EF4-FFF2-40B4-BE49-F238E27FC236}">
                  <a16:creationId xmlns:a16="http://schemas.microsoft.com/office/drawing/2014/main" id="{82E7C82C-9CD8-50FC-4A4A-143ADCB57C02}"/>
                </a:ext>
              </a:extLst>
            </p:cNvPr>
            <p:cNvSpPr/>
            <p:nvPr/>
          </p:nvSpPr>
          <p:spPr>
            <a:xfrm>
              <a:off x="4071739" y="1502768"/>
              <a:ext cx="2053432" cy="256679"/>
            </a:xfrm>
            <a:prstGeom prst="rect">
              <a:avLst/>
            </a:prstGeom>
            <a:noFill/>
            <a:ln/>
          </p:spPr>
          <p:txBody>
            <a:bodyPr wrap="none" lIns="0" tIns="0" rIns="0" bIns="0" rtlCol="0" anchor="t"/>
            <a:lstStyle/>
            <a:p>
              <a:pPr defTabSz="761970">
                <a:lnSpc>
                  <a:spcPts val="2000"/>
                </a:lnSpc>
              </a:pPr>
              <a:r>
                <a:rPr lang="en-US" sz="2000" b="1" dirty="0">
                  <a:solidFill>
                    <a:srgbClr val="3A3630"/>
                  </a:solidFill>
                  <a:latin typeface="Quicksand" panose="020B0604020202020204"/>
                </a:rPr>
                <a:t>Personal Connection</a:t>
              </a:r>
            </a:p>
          </p:txBody>
        </p:sp>
        <p:sp>
          <p:nvSpPr>
            <p:cNvPr id="35" name="Text 6">
              <a:extLst>
                <a:ext uri="{FF2B5EF4-FFF2-40B4-BE49-F238E27FC236}">
                  <a16:creationId xmlns:a16="http://schemas.microsoft.com/office/drawing/2014/main" id="{F320679D-4F3F-262B-2CDB-234BC76426D0}"/>
                </a:ext>
              </a:extLst>
            </p:cNvPr>
            <p:cNvSpPr/>
            <p:nvPr/>
          </p:nvSpPr>
          <p:spPr>
            <a:xfrm>
              <a:off x="4071739" y="1864122"/>
              <a:ext cx="2675632" cy="558403"/>
            </a:xfrm>
            <a:prstGeom prst="rect">
              <a:avLst/>
            </a:prstGeom>
            <a:noFill/>
            <a:ln/>
          </p:spPr>
          <p:txBody>
            <a:bodyPr wrap="square" lIns="0" tIns="0" rIns="0" bIns="0" rtlCol="0" anchor="t"/>
            <a:lstStyle/>
            <a:p>
              <a:pPr defTabSz="761970">
                <a:lnSpc>
                  <a:spcPts val="2167"/>
                </a:lnSpc>
              </a:pPr>
              <a:r>
                <a:rPr lang="en-US" sz="1600" dirty="0">
                  <a:solidFill>
                    <a:srgbClr val="3A3630"/>
                  </a:solidFill>
                  <a:latin typeface="Quicksand" panose="020B0604020202020204"/>
                  <a:ea typeface="Source Sans 3" pitchFamily="34" charset="-122"/>
                  <a:cs typeface="Source Sans 3" pitchFamily="34" charset="-120"/>
                </a:rPr>
                <a:t>Mention any personal experiences or interactions with the firm</a:t>
              </a:r>
              <a:endParaRPr lang="en-US" sz="1600" dirty="0">
                <a:solidFill>
                  <a:prstClr val="black"/>
                </a:solidFill>
                <a:latin typeface="Quicksand" panose="020B0604020202020204"/>
              </a:endParaRPr>
            </a:p>
          </p:txBody>
        </p:sp>
        <p:sp>
          <p:nvSpPr>
            <p:cNvPr id="36" name="Shape 7">
              <a:extLst>
                <a:ext uri="{FF2B5EF4-FFF2-40B4-BE49-F238E27FC236}">
                  <a16:creationId xmlns:a16="http://schemas.microsoft.com/office/drawing/2014/main" id="{5B55B693-40BD-093B-A04A-4308A5BCC117}"/>
                </a:ext>
              </a:extLst>
            </p:cNvPr>
            <p:cNvSpPr/>
            <p:nvPr/>
          </p:nvSpPr>
          <p:spPr>
            <a:xfrm>
              <a:off x="698104" y="2771577"/>
              <a:ext cx="6223794" cy="989608"/>
            </a:xfrm>
            <a:prstGeom prst="roundRect">
              <a:avLst>
                <a:gd name="adj" fmla="val 42332"/>
              </a:avLst>
            </a:prstGeom>
            <a:solidFill>
              <a:srgbClr val="F3E7D4"/>
            </a:solidFill>
            <a:ln/>
          </p:spPr>
          <p:txBody>
            <a:bodyPr/>
            <a:lstStyle/>
            <a:p>
              <a:pPr defTabSz="761970"/>
              <a:endParaRPr lang="en-AE" sz="1500">
                <a:solidFill>
                  <a:prstClr val="black"/>
                </a:solidFill>
                <a:latin typeface="Calibri" panose="020F0502020204030204"/>
              </a:endParaRPr>
            </a:p>
          </p:txBody>
        </p:sp>
        <p:sp>
          <p:nvSpPr>
            <p:cNvPr id="37" name="Text 8">
              <a:extLst>
                <a:ext uri="{FF2B5EF4-FFF2-40B4-BE49-F238E27FC236}">
                  <a16:creationId xmlns:a16="http://schemas.microsoft.com/office/drawing/2014/main" id="{40C5E492-83F8-4289-14E4-2AA963AD04BA}"/>
                </a:ext>
              </a:extLst>
            </p:cNvPr>
            <p:cNvSpPr/>
            <p:nvPr/>
          </p:nvSpPr>
          <p:spPr>
            <a:xfrm>
              <a:off x="872629" y="2946103"/>
              <a:ext cx="2053432" cy="256679"/>
            </a:xfrm>
            <a:prstGeom prst="rect">
              <a:avLst/>
            </a:prstGeom>
            <a:noFill/>
            <a:ln/>
          </p:spPr>
          <p:txBody>
            <a:bodyPr wrap="none" lIns="0" tIns="0" rIns="0" bIns="0" rtlCol="0" anchor="t"/>
            <a:lstStyle/>
            <a:p>
              <a:pPr defTabSz="761970">
                <a:lnSpc>
                  <a:spcPts val="2000"/>
                </a:lnSpc>
              </a:pPr>
              <a:r>
                <a:rPr lang="en-US" sz="2000" b="1" dirty="0">
                  <a:solidFill>
                    <a:srgbClr val="3A3630"/>
                  </a:solidFill>
                  <a:latin typeface="Quicksand" panose="020B0604020202020204"/>
                </a:rPr>
                <a:t>Alignment with Goals</a:t>
              </a:r>
            </a:p>
          </p:txBody>
        </p:sp>
        <p:sp>
          <p:nvSpPr>
            <p:cNvPr id="38" name="Text 9">
              <a:extLst>
                <a:ext uri="{FF2B5EF4-FFF2-40B4-BE49-F238E27FC236}">
                  <a16:creationId xmlns:a16="http://schemas.microsoft.com/office/drawing/2014/main" id="{0B88E265-7315-A209-671C-D35C0B03B45F}"/>
                </a:ext>
              </a:extLst>
            </p:cNvPr>
            <p:cNvSpPr/>
            <p:nvPr/>
          </p:nvSpPr>
          <p:spPr>
            <a:xfrm>
              <a:off x="872629" y="3307457"/>
              <a:ext cx="5874743" cy="279202"/>
            </a:xfrm>
            <a:prstGeom prst="rect">
              <a:avLst/>
            </a:prstGeom>
            <a:noFill/>
            <a:ln/>
          </p:spPr>
          <p:txBody>
            <a:bodyPr wrap="none" lIns="0" tIns="0" rIns="0" bIns="0" rtlCol="0" anchor="t"/>
            <a:lstStyle/>
            <a:p>
              <a:pPr defTabSz="761970">
                <a:lnSpc>
                  <a:spcPts val="2167"/>
                </a:lnSpc>
              </a:pPr>
              <a:r>
                <a:rPr lang="en-US" sz="1600" dirty="0">
                  <a:solidFill>
                    <a:srgbClr val="3A3630"/>
                  </a:solidFill>
                  <a:latin typeface="Quicksand" panose="020B0604020202020204"/>
                  <a:ea typeface="Source Sans 3" pitchFamily="34" charset="-122"/>
                  <a:cs typeface="Source Sans 3" pitchFamily="34" charset="-120"/>
                </a:rPr>
                <a:t>Explain how the firm aligns with your career aspirations</a:t>
              </a:r>
              <a:endParaRPr lang="en-US" sz="1600" dirty="0">
                <a:solidFill>
                  <a:prstClr val="black"/>
                </a:solidFill>
                <a:latin typeface="Quicksand" panose="020B0604020202020204"/>
              </a:endParaRPr>
            </a:p>
          </p:txBody>
        </p:sp>
      </p:grpSp>
    </p:spTree>
    <p:extLst>
      <p:ext uri="{BB962C8B-B14F-4D97-AF65-F5344CB8AC3E}">
        <p14:creationId xmlns:p14="http://schemas.microsoft.com/office/powerpoint/2010/main" val="921909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CC536-CA36-D032-BD05-704CC3F31035}"/>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863A6DB-FA51-F1CF-5145-6A2435850EDF}"/>
              </a:ext>
            </a:extLst>
          </p:cNvPr>
          <p:cNvGraphicFramePr>
            <a:graphicFrameLocks noChangeAspect="1"/>
          </p:cNvGraphicFramePr>
          <p:nvPr>
            <p:custDataLst>
              <p:tags r:id="rId1"/>
            </p:custDataLst>
            <p:extLst>
              <p:ext uri="{D42A27DB-BD31-4B8C-83A1-F6EECF244321}">
                <p14:modId xmlns:p14="http://schemas.microsoft.com/office/powerpoint/2010/main" val="11334911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54" imgH="454" progId="TCLayout.ActiveDocument.1">
                  <p:embed/>
                </p:oleObj>
              </mc:Choice>
              <mc:Fallback>
                <p:oleObj name="think-cell Slide" r:id="rId3" imgW="454" imgH="454" progId="TCLayout.ActiveDocument.1">
                  <p:embed/>
                  <p:pic>
                    <p:nvPicPr>
                      <p:cNvPr id="4" name="think-cell data - do not delete" hidden="1">
                        <a:extLst>
                          <a:ext uri="{FF2B5EF4-FFF2-40B4-BE49-F238E27FC236}">
                            <a16:creationId xmlns:a16="http://schemas.microsoft.com/office/drawing/2014/main" id="{2863A6DB-FA51-F1CF-5145-6A2435850ED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48689BD-6AF4-2CD8-0779-20FDF7191173}"/>
              </a:ext>
            </a:extLst>
          </p:cNvPr>
          <p:cNvSpPr>
            <a:spLocks noGrp="1"/>
          </p:cNvSpPr>
          <p:nvPr>
            <p:ph type="title"/>
          </p:nvPr>
        </p:nvSpPr>
        <p:spPr>
          <a:xfrm>
            <a:off x="725241" y="365126"/>
            <a:ext cx="10515600" cy="779462"/>
          </a:xfrm>
        </p:spPr>
        <p:txBody>
          <a:bodyPr vert="horz" anchor="ctr"/>
          <a:lstStyle/>
          <a:p>
            <a:pPr algn="l"/>
            <a:r>
              <a:rPr lang="en-US" dirty="0"/>
              <a:t>STAR Method – Answering Challenge Questions</a:t>
            </a:r>
          </a:p>
        </p:txBody>
      </p:sp>
      <p:sp>
        <p:nvSpPr>
          <p:cNvPr id="33" name="Text 7">
            <a:extLst>
              <a:ext uri="{FF2B5EF4-FFF2-40B4-BE49-F238E27FC236}">
                <a16:creationId xmlns:a16="http://schemas.microsoft.com/office/drawing/2014/main" id="{938C49A4-F2AC-0235-49AB-5D2BDF05B30B}"/>
              </a:ext>
            </a:extLst>
          </p:cNvPr>
          <p:cNvSpPr/>
          <p:nvPr/>
        </p:nvSpPr>
        <p:spPr>
          <a:xfrm>
            <a:off x="959843" y="3844528"/>
            <a:ext cx="10534055" cy="1116807"/>
          </a:xfrm>
          <a:prstGeom prst="rect">
            <a:avLst/>
          </a:prstGeom>
          <a:noFill/>
          <a:ln/>
        </p:spPr>
        <p:txBody>
          <a:bodyPr wrap="square" lIns="0" tIns="0" rIns="0" bIns="0" rtlCol="0" anchor="t"/>
          <a:lstStyle/>
          <a:p>
            <a:pPr marL="0" marR="0" lvl="0" indent="0" algn="l" defTabSz="761970" rtl="0" eaLnBrk="1" fontAlgn="auto" latinLnBrk="0" hangingPunct="1">
              <a:lnSpc>
                <a:spcPts val="2167"/>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546A">
                    <a:lumMod val="100000"/>
                  </a:srgbClr>
                </a:solidFill>
                <a:effectLst/>
                <a:uLnTx/>
                <a:uFillTx/>
                <a:latin typeface="Quicksand"/>
                <a:ea typeface="Source Sans 3" pitchFamily="34" charset="-122"/>
                <a:cs typeface="Source Sans 3" pitchFamily="34" charset="-120"/>
              </a:rPr>
              <a:t>Sample Answer: </a:t>
            </a:r>
            <a:r>
              <a:rPr kumimoji="0" lang="en-US" sz="1600" i="0" u="none" strike="noStrike" kern="1200" cap="none" spc="0" normalizeH="0" baseline="0" noProof="0" dirty="0">
                <a:ln>
                  <a:noFill/>
                </a:ln>
                <a:solidFill>
                  <a:srgbClr val="44546A">
                    <a:lumMod val="100000"/>
                  </a:srgbClr>
                </a:solidFill>
                <a:effectLst/>
                <a:uLnTx/>
                <a:uFillTx/>
                <a:latin typeface="Quicksand"/>
                <a:ea typeface="Source Sans 3" pitchFamily="34" charset="-122"/>
                <a:cs typeface="Source Sans 3" pitchFamily="34" charset="-120"/>
              </a:rPr>
              <a:t>"During my tenure at XYZ Consulting, I led a project to streamline the supply chain for a major retail client. The challenge was a tight deadline and resistance from key stakeholders. I first conducted a thorough analysis to identify inefficiencies and then organized a series of workshops to involve stakeholders in the solution development. By fostering collaboration and clearly communicating the benefits, we successfully implemented changes that reduced costs by 15% and improved delivery times. This experience reinforced my ability to manage complex projects and drive change."</a:t>
            </a:r>
          </a:p>
        </p:txBody>
      </p:sp>
      <p:sp>
        <p:nvSpPr>
          <p:cNvPr id="34" name="Shape 8">
            <a:extLst>
              <a:ext uri="{FF2B5EF4-FFF2-40B4-BE49-F238E27FC236}">
                <a16:creationId xmlns:a16="http://schemas.microsoft.com/office/drawing/2014/main" id="{C6DC34B5-CFFB-93D9-8A32-7B6CAE4C9983}"/>
              </a:ext>
            </a:extLst>
          </p:cNvPr>
          <p:cNvSpPr/>
          <p:nvPr/>
        </p:nvSpPr>
        <p:spPr>
          <a:xfrm>
            <a:off x="698103" y="3718025"/>
            <a:ext cx="19050" cy="1509514"/>
          </a:xfrm>
          <a:prstGeom prst="rect">
            <a:avLst/>
          </a:prstGeom>
          <a:solidFill>
            <a:schemeClr val="tx2">
              <a:lumMod val="100000"/>
            </a:schemeClr>
          </a:solidFill>
          <a:ln/>
        </p:spPr>
        <p:txBody>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AE" sz="1500" b="0" i="0" u="none" strike="noStrike" kern="1200" cap="none" spc="0" normalizeH="0" baseline="0" noProof="0">
              <a:ln>
                <a:noFill/>
              </a:ln>
              <a:solidFill>
                <a:prstClr val="black"/>
              </a:solidFill>
              <a:effectLst/>
              <a:uLnTx/>
              <a:uFillTx/>
              <a:latin typeface="Quicksand"/>
              <a:ea typeface="+mn-ea"/>
              <a:cs typeface="+mn-cs"/>
            </a:endParaRPr>
          </a:p>
        </p:txBody>
      </p:sp>
      <p:sp>
        <p:nvSpPr>
          <p:cNvPr id="35" name="Shape 9">
            <a:extLst>
              <a:ext uri="{FF2B5EF4-FFF2-40B4-BE49-F238E27FC236}">
                <a16:creationId xmlns:a16="http://schemas.microsoft.com/office/drawing/2014/main" id="{8C804010-525A-75E3-988E-323AD02B24C2}"/>
              </a:ext>
            </a:extLst>
          </p:cNvPr>
          <p:cNvSpPr/>
          <p:nvPr/>
        </p:nvSpPr>
        <p:spPr>
          <a:xfrm>
            <a:off x="698104" y="5576293"/>
            <a:ext cx="10795793" cy="741561"/>
          </a:xfrm>
          <a:prstGeom prst="roundRect">
            <a:avLst>
              <a:gd name="adj" fmla="val 3531"/>
            </a:avLst>
          </a:prstGeom>
          <a:solidFill>
            <a:schemeClr val="bg2">
              <a:lumMod val="100000"/>
            </a:schemeClr>
          </a:solidFill>
          <a:ln/>
        </p:spPr>
        <p:txBody>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AE" sz="1800" b="0" i="0" u="none" strike="noStrike" kern="1200" cap="none" spc="0" normalizeH="0" baseline="0" noProof="0">
              <a:ln>
                <a:noFill/>
              </a:ln>
              <a:solidFill>
                <a:prstClr val="black"/>
              </a:solidFill>
              <a:effectLst/>
              <a:uLnTx/>
              <a:uFillTx/>
              <a:latin typeface="Quicksand"/>
              <a:ea typeface="+mn-ea"/>
              <a:cs typeface="+mn-cs"/>
            </a:endParaRPr>
          </a:p>
        </p:txBody>
      </p:sp>
      <p:pic>
        <p:nvPicPr>
          <p:cNvPr id="36" name="Image 3" descr="preencoded.png">
            <a:extLst>
              <a:ext uri="{FF2B5EF4-FFF2-40B4-BE49-F238E27FC236}">
                <a16:creationId xmlns:a16="http://schemas.microsoft.com/office/drawing/2014/main" id="{93D5A40B-9BD2-9C70-3D86-C40631FA2618}"/>
              </a:ext>
            </a:extLst>
          </p:cNvPr>
          <p:cNvPicPr>
            <a:picLocks noChangeAspect="1"/>
          </p:cNvPicPr>
          <p:nvPr/>
        </p:nvPicPr>
        <p:blipFill>
          <a:blip r:embed="rId5"/>
          <a:stretch>
            <a:fillRect/>
          </a:stretch>
        </p:blipFill>
        <p:spPr>
          <a:xfrm>
            <a:off x="872629" y="5832079"/>
            <a:ext cx="218182" cy="174526"/>
          </a:xfrm>
          <a:prstGeom prst="rect">
            <a:avLst/>
          </a:prstGeom>
        </p:spPr>
      </p:pic>
      <p:sp>
        <p:nvSpPr>
          <p:cNvPr id="37" name="Text 10">
            <a:extLst>
              <a:ext uri="{FF2B5EF4-FFF2-40B4-BE49-F238E27FC236}">
                <a16:creationId xmlns:a16="http://schemas.microsoft.com/office/drawing/2014/main" id="{1EDADD26-641C-EA7A-4316-F43A332BA6F7}"/>
              </a:ext>
            </a:extLst>
          </p:cNvPr>
          <p:cNvSpPr/>
          <p:nvPr/>
        </p:nvSpPr>
        <p:spPr>
          <a:xfrm>
            <a:off x="1265337" y="5699125"/>
            <a:ext cx="10054034" cy="279202"/>
          </a:xfrm>
          <a:prstGeom prst="rect">
            <a:avLst/>
          </a:prstGeom>
          <a:noFill/>
          <a:ln/>
        </p:spPr>
        <p:txBody>
          <a:bodyPr wrap="none" lIns="0" tIns="0" rIns="0" bIns="0" rtlCol="0" anchor="t"/>
          <a:lstStyle/>
          <a:p>
            <a:pPr defTabSz="761970">
              <a:lnSpc>
                <a:spcPts val="1917"/>
              </a:lnSpc>
            </a:pPr>
            <a:r>
              <a:rPr lang="en-US" sz="1600" b="1" dirty="0">
                <a:solidFill>
                  <a:srgbClr val="000000"/>
                </a:solidFill>
                <a:latin typeface="Quicksand"/>
                <a:ea typeface="Source Sans 3" pitchFamily="34" charset="-122"/>
                <a:cs typeface="Source Sans 3" pitchFamily="34" charset="-120"/>
              </a:rPr>
              <a:t>Key Tips:</a:t>
            </a:r>
            <a:r>
              <a:rPr lang="en-US" sz="1600" dirty="0">
                <a:solidFill>
                  <a:srgbClr val="000000"/>
                </a:solidFill>
                <a:latin typeface="Quicksand"/>
                <a:ea typeface="Source Sans 3" pitchFamily="34" charset="-122"/>
                <a:cs typeface="Source Sans 3" pitchFamily="34" charset="-120"/>
              </a:rPr>
              <a:t> Be specific with clear descriptions. Focus on YOUR role and contributions. Emphasize positive outcomes </a:t>
            </a:r>
          </a:p>
          <a:p>
            <a:pPr defTabSz="761970">
              <a:lnSpc>
                <a:spcPts val="1917"/>
              </a:lnSpc>
            </a:pPr>
            <a:r>
              <a:rPr lang="en-US" sz="1600" dirty="0">
                <a:solidFill>
                  <a:srgbClr val="000000"/>
                </a:solidFill>
                <a:latin typeface="Quicksand"/>
                <a:ea typeface="Source Sans 3" pitchFamily="34" charset="-122"/>
                <a:cs typeface="Source Sans 3" pitchFamily="34" charset="-120"/>
              </a:rPr>
              <a:t>or lessons learned.</a:t>
            </a:r>
            <a:endParaRPr lang="en-US" sz="1600" dirty="0">
              <a:solidFill>
                <a:prstClr val="black"/>
              </a:solidFill>
              <a:latin typeface="Quicksand"/>
            </a:endParaRPr>
          </a:p>
        </p:txBody>
      </p:sp>
      <p:grpSp>
        <p:nvGrpSpPr>
          <p:cNvPr id="8" name="Group 7">
            <a:extLst>
              <a:ext uri="{FF2B5EF4-FFF2-40B4-BE49-F238E27FC236}">
                <a16:creationId xmlns:a16="http://schemas.microsoft.com/office/drawing/2014/main" id="{5E9ACE8F-575E-2767-F5E6-1667AF2B1C0E}"/>
              </a:ext>
            </a:extLst>
          </p:cNvPr>
          <p:cNvGrpSpPr/>
          <p:nvPr/>
        </p:nvGrpSpPr>
        <p:grpSpPr>
          <a:xfrm>
            <a:off x="839788" y="1478558"/>
            <a:ext cx="10512425" cy="2122488"/>
            <a:chOff x="839788" y="1599208"/>
            <a:chExt cx="10512425" cy="2122488"/>
          </a:xfrm>
        </p:grpSpPr>
        <p:sp>
          <p:nvSpPr>
            <p:cNvPr id="9" name="Shape 3"/>
            <p:cNvSpPr/>
            <p:nvPr/>
          </p:nvSpPr>
          <p:spPr>
            <a:xfrm>
              <a:off x="839788" y="2784277"/>
              <a:ext cx="10512425" cy="19050"/>
            </a:xfrm>
            <a:prstGeom prst="roundRect">
              <a:avLst>
                <a:gd name="adj" fmla="val 121668"/>
              </a:avLst>
            </a:prstGeom>
            <a:solidFill>
              <a:srgbClr val="D9CDBA"/>
            </a:solidFill>
            <a:ln/>
          </p:spPr>
          <p:txBody>
            <a:bodyPr/>
            <a:lstStyle/>
            <a:p>
              <a:pPr defTabSz="761970"/>
              <a:endParaRPr lang="en-AE" sz="1500">
                <a:solidFill>
                  <a:prstClr val="black"/>
                </a:solidFill>
                <a:latin typeface="Quicksand"/>
              </a:endParaRPr>
            </a:p>
          </p:txBody>
        </p:sp>
        <p:sp>
          <p:nvSpPr>
            <p:cNvPr id="10" name="Shape 4"/>
            <p:cNvSpPr/>
            <p:nvPr/>
          </p:nvSpPr>
          <p:spPr>
            <a:xfrm>
              <a:off x="2874764" y="2320727"/>
              <a:ext cx="19050" cy="463550"/>
            </a:xfrm>
            <a:prstGeom prst="roundRect">
              <a:avLst>
                <a:gd name="adj" fmla="val 121668"/>
              </a:avLst>
            </a:prstGeom>
            <a:solidFill>
              <a:srgbClr val="D9CDBA"/>
            </a:solidFill>
            <a:ln/>
          </p:spPr>
          <p:txBody>
            <a:bodyPr/>
            <a:lstStyle/>
            <a:p>
              <a:pPr defTabSz="761970"/>
              <a:endParaRPr lang="en-AE" sz="1500">
                <a:solidFill>
                  <a:prstClr val="black"/>
                </a:solidFill>
                <a:latin typeface="Quicksand"/>
              </a:endParaRPr>
            </a:p>
          </p:txBody>
        </p:sp>
        <p:sp>
          <p:nvSpPr>
            <p:cNvPr id="11" name="Shape 5"/>
            <p:cNvSpPr/>
            <p:nvPr/>
          </p:nvSpPr>
          <p:spPr>
            <a:xfrm>
              <a:off x="2710458" y="2610445"/>
              <a:ext cx="347663" cy="347663"/>
            </a:xfrm>
            <a:prstGeom prst="roundRect">
              <a:avLst>
                <a:gd name="adj" fmla="val 6667"/>
              </a:avLst>
            </a:prstGeom>
            <a:solidFill>
              <a:srgbClr val="F3E7D4"/>
            </a:solidFill>
            <a:ln/>
          </p:spPr>
          <p:txBody>
            <a:bodyPr anchor="ctr"/>
            <a:lstStyle/>
            <a:p>
              <a:pPr algn="ctr" defTabSz="761970"/>
              <a:r>
                <a:rPr lang="en-AE" sz="2000" b="1" dirty="0">
                  <a:solidFill>
                    <a:prstClr val="black"/>
                  </a:solidFill>
                  <a:latin typeface="Quicksand"/>
                </a:rPr>
                <a:t>1</a:t>
              </a:r>
            </a:p>
          </p:txBody>
        </p:sp>
        <p:sp>
          <p:nvSpPr>
            <p:cNvPr id="13" name="Text 7"/>
            <p:cNvSpPr/>
            <p:nvPr/>
          </p:nvSpPr>
          <p:spPr>
            <a:xfrm>
              <a:off x="1975445" y="1599208"/>
              <a:ext cx="1817787" cy="227211"/>
            </a:xfrm>
            <a:prstGeom prst="rect">
              <a:avLst/>
            </a:prstGeom>
            <a:noFill/>
            <a:ln/>
          </p:spPr>
          <p:txBody>
            <a:bodyPr wrap="none" lIns="0" tIns="0" rIns="0" bIns="0" rtlCol="0" anchor="t"/>
            <a:lstStyle/>
            <a:p>
              <a:pPr algn="ctr" defTabSz="761970">
                <a:lnSpc>
                  <a:spcPts val="1750"/>
                </a:lnSpc>
              </a:pPr>
              <a:r>
                <a:rPr lang="en-US" sz="2000" b="1" dirty="0">
                  <a:solidFill>
                    <a:srgbClr val="3A3630"/>
                  </a:solidFill>
                  <a:latin typeface="Quicksand"/>
                  <a:ea typeface="Lora" pitchFamily="34" charset="-122"/>
                  <a:cs typeface="Lora" pitchFamily="34" charset="-120"/>
                </a:rPr>
                <a:t>Situation</a:t>
              </a:r>
              <a:endParaRPr lang="en-US" sz="2000" b="1" dirty="0">
                <a:solidFill>
                  <a:prstClr val="black"/>
                </a:solidFill>
                <a:latin typeface="Quicksand"/>
              </a:endParaRPr>
            </a:p>
          </p:txBody>
        </p:sp>
        <p:sp>
          <p:nvSpPr>
            <p:cNvPr id="14" name="Text 8"/>
            <p:cNvSpPr/>
            <p:nvPr/>
          </p:nvSpPr>
          <p:spPr>
            <a:xfrm>
              <a:off x="994271" y="1919090"/>
              <a:ext cx="3780135" cy="247154"/>
            </a:xfrm>
            <a:prstGeom prst="rect">
              <a:avLst/>
            </a:prstGeom>
            <a:noFill/>
            <a:ln/>
          </p:spPr>
          <p:txBody>
            <a:bodyPr wrap="none" lIns="0" tIns="0" rIns="0" bIns="0" rtlCol="0" anchor="t"/>
            <a:lstStyle/>
            <a:p>
              <a:pPr algn="ctr" defTabSz="761970">
                <a:lnSpc>
                  <a:spcPts val="1917"/>
                </a:lnSpc>
              </a:pPr>
              <a:r>
                <a:rPr lang="en-US" sz="1600" dirty="0">
                  <a:solidFill>
                    <a:srgbClr val="3A3630"/>
                  </a:solidFill>
                  <a:latin typeface="Quicksand"/>
                  <a:ea typeface="Source Sans 3" pitchFamily="34" charset="-122"/>
                  <a:cs typeface="Source Sans 3" pitchFamily="34" charset="-120"/>
                </a:rPr>
                <a:t>Set the context clearly</a:t>
              </a:r>
              <a:endParaRPr lang="en-US" sz="1600" dirty="0">
                <a:solidFill>
                  <a:prstClr val="black"/>
                </a:solidFill>
                <a:latin typeface="Quicksand"/>
              </a:endParaRPr>
            </a:p>
          </p:txBody>
        </p:sp>
        <p:sp>
          <p:nvSpPr>
            <p:cNvPr id="15" name="Shape 9"/>
            <p:cNvSpPr/>
            <p:nvPr/>
          </p:nvSpPr>
          <p:spPr>
            <a:xfrm>
              <a:off x="5015806" y="2682677"/>
              <a:ext cx="19050" cy="463550"/>
            </a:xfrm>
            <a:prstGeom prst="roundRect">
              <a:avLst>
                <a:gd name="adj" fmla="val 121668"/>
              </a:avLst>
            </a:prstGeom>
            <a:solidFill>
              <a:srgbClr val="D9CDBA"/>
            </a:solidFill>
            <a:ln/>
          </p:spPr>
          <p:txBody>
            <a:bodyPr/>
            <a:lstStyle/>
            <a:p>
              <a:pPr defTabSz="761970"/>
              <a:endParaRPr lang="en-AE" sz="1500">
                <a:solidFill>
                  <a:prstClr val="black"/>
                </a:solidFill>
                <a:latin typeface="Quicksand"/>
              </a:endParaRPr>
            </a:p>
          </p:txBody>
        </p:sp>
        <p:sp>
          <p:nvSpPr>
            <p:cNvPr id="16" name="Shape 10"/>
            <p:cNvSpPr/>
            <p:nvPr/>
          </p:nvSpPr>
          <p:spPr>
            <a:xfrm>
              <a:off x="4851499" y="2610445"/>
              <a:ext cx="347663" cy="347663"/>
            </a:xfrm>
            <a:prstGeom prst="roundRect">
              <a:avLst>
                <a:gd name="adj" fmla="val 6667"/>
              </a:avLst>
            </a:prstGeom>
            <a:solidFill>
              <a:srgbClr val="F3E7D4"/>
            </a:solidFill>
            <a:ln/>
          </p:spPr>
          <p:txBody>
            <a:bodyPr anchor="ctr"/>
            <a:lstStyle/>
            <a:p>
              <a:pPr algn="ctr" defTabSz="761970"/>
              <a:r>
                <a:rPr lang="en-AE" sz="2000" b="1" dirty="0">
                  <a:solidFill>
                    <a:prstClr val="black"/>
                  </a:solidFill>
                  <a:latin typeface="Quicksand"/>
                </a:rPr>
                <a:t>2</a:t>
              </a:r>
            </a:p>
          </p:txBody>
        </p:sp>
        <p:sp>
          <p:nvSpPr>
            <p:cNvPr id="17" name="Text 12"/>
            <p:cNvSpPr/>
            <p:nvPr/>
          </p:nvSpPr>
          <p:spPr>
            <a:xfrm>
              <a:off x="4116487" y="3199110"/>
              <a:ext cx="1817787" cy="227211"/>
            </a:xfrm>
            <a:prstGeom prst="rect">
              <a:avLst/>
            </a:prstGeom>
            <a:noFill/>
            <a:ln/>
          </p:spPr>
          <p:txBody>
            <a:bodyPr wrap="none" lIns="0" tIns="0" rIns="0" bIns="0" rtlCol="0" anchor="t"/>
            <a:lstStyle/>
            <a:p>
              <a:pPr algn="ctr" defTabSz="761970">
                <a:lnSpc>
                  <a:spcPts val="1750"/>
                </a:lnSpc>
              </a:pPr>
              <a:r>
                <a:rPr lang="en-US" sz="2000" b="1" dirty="0">
                  <a:solidFill>
                    <a:srgbClr val="3A3630"/>
                  </a:solidFill>
                  <a:latin typeface="Quicksand"/>
                  <a:ea typeface="Lora" pitchFamily="34" charset="-122"/>
                  <a:cs typeface="Lora" pitchFamily="34" charset="-120"/>
                </a:rPr>
                <a:t>Task</a:t>
              </a:r>
              <a:endParaRPr lang="en-US" sz="2000" b="1" dirty="0">
                <a:solidFill>
                  <a:prstClr val="black"/>
                </a:solidFill>
                <a:latin typeface="Quicksand"/>
              </a:endParaRPr>
            </a:p>
          </p:txBody>
        </p:sp>
        <p:sp>
          <p:nvSpPr>
            <p:cNvPr id="18" name="Text 13"/>
            <p:cNvSpPr/>
            <p:nvPr/>
          </p:nvSpPr>
          <p:spPr>
            <a:xfrm>
              <a:off x="3135313" y="3474542"/>
              <a:ext cx="3780135" cy="247154"/>
            </a:xfrm>
            <a:prstGeom prst="rect">
              <a:avLst/>
            </a:prstGeom>
            <a:noFill/>
            <a:ln/>
          </p:spPr>
          <p:txBody>
            <a:bodyPr wrap="none" lIns="0" tIns="0" rIns="0" bIns="0" rtlCol="0" anchor="t"/>
            <a:lstStyle/>
            <a:p>
              <a:pPr algn="ctr" defTabSz="761970">
                <a:lnSpc>
                  <a:spcPts val="1917"/>
                </a:lnSpc>
              </a:pPr>
              <a:r>
                <a:rPr lang="en-US" sz="1600" dirty="0">
                  <a:solidFill>
                    <a:srgbClr val="3A3630"/>
                  </a:solidFill>
                  <a:latin typeface="Quicksand"/>
                  <a:ea typeface="Source Sans 3" pitchFamily="34" charset="-122"/>
                  <a:cs typeface="Source Sans 3" pitchFamily="34" charset="-120"/>
                </a:rPr>
                <a:t>Define your responsibility</a:t>
              </a:r>
              <a:endParaRPr lang="en-US" sz="1600" dirty="0">
                <a:solidFill>
                  <a:prstClr val="black"/>
                </a:solidFill>
                <a:latin typeface="Quicksand"/>
              </a:endParaRPr>
            </a:p>
          </p:txBody>
        </p:sp>
        <p:sp>
          <p:nvSpPr>
            <p:cNvPr id="19" name="Shape 14"/>
            <p:cNvSpPr/>
            <p:nvPr/>
          </p:nvSpPr>
          <p:spPr>
            <a:xfrm>
              <a:off x="7156946" y="2320727"/>
              <a:ext cx="19050" cy="463550"/>
            </a:xfrm>
            <a:prstGeom prst="roundRect">
              <a:avLst>
                <a:gd name="adj" fmla="val 121668"/>
              </a:avLst>
            </a:prstGeom>
            <a:solidFill>
              <a:srgbClr val="D9CDBA"/>
            </a:solidFill>
            <a:ln/>
          </p:spPr>
          <p:txBody>
            <a:bodyPr/>
            <a:lstStyle/>
            <a:p>
              <a:pPr defTabSz="761970"/>
              <a:endParaRPr lang="en-AE" sz="1500">
                <a:solidFill>
                  <a:prstClr val="black"/>
                </a:solidFill>
                <a:latin typeface="Quicksand"/>
              </a:endParaRPr>
            </a:p>
          </p:txBody>
        </p:sp>
        <p:sp>
          <p:nvSpPr>
            <p:cNvPr id="20" name="Shape 15"/>
            <p:cNvSpPr/>
            <p:nvPr/>
          </p:nvSpPr>
          <p:spPr>
            <a:xfrm>
              <a:off x="6992640" y="2610445"/>
              <a:ext cx="347663" cy="347663"/>
            </a:xfrm>
            <a:prstGeom prst="roundRect">
              <a:avLst>
                <a:gd name="adj" fmla="val 6667"/>
              </a:avLst>
            </a:prstGeom>
            <a:solidFill>
              <a:srgbClr val="F3E7D4"/>
            </a:solidFill>
            <a:ln/>
          </p:spPr>
          <p:txBody>
            <a:bodyPr anchor="ctr"/>
            <a:lstStyle/>
            <a:p>
              <a:pPr algn="ctr" defTabSz="761970"/>
              <a:r>
                <a:rPr lang="en-AE" sz="2000" b="1" dirty="0">
                  <a:solidFill>
                    <a:prstClr val="black"/>
                  </a:solidFill>
                  <a:latin typeface="Quicksand"/>
                </a:rPr>
                <a:t>3</a:t>
              </a:r>
            </a:p>
          </p:txBody>
        </p:sp>
        <p:sp>
          <p:nvSpPr>
            <p:cNvPr id="21" name="Text 17"/>
            <p:cNvSpPr/>
            <p:nvPr/>
          </p:nvSpPr>
          <p:spPr>
            <a:xfrm>
              <a:off x="6257627" y="1599208"/>
              <a:ext cx="1817787" cy="227211"/>
            </a:xfrm>
            <a:prstGeom prst="rect">
              <a:avLst/>
            </a:prstGeom>
            <a:noFill/>
            <a:ln/>
          </p:spPr>
          <p:txBody>
            <a:bodyPr wrap="none" lIns="0" tIns="0" rIns="0" bIns="0" rtlCol="0" anchor="t"/>
            <a:lstStyle/>
            <a:p>
              <a:pPr algn="ctr" defTabSz="761970">
                <a:lnSpc>
                  <a:spcPts val="1750"/>
                </a:lnSpc>
              </a:pPr>
              <a:r>
                <a:rPr lang="en-US" sz="2000" b="1" dirty="0">
                  <a:solidFill>
                    <a:srgbClr val="3A3630"/>
                  </a:solidFill>
                  <a:latin typeface="Quicksand"/>
                  <a:ea typeface="Lora" pitchFamily="34" charset="-122"/>
                  <a:cs typeface="Lora" pitchFamily="34" charset="-120"/>
                </a:rPr>
                <a:t>Action</a:t>
              </a:r>
              <a:endParaRPr lang="en-US" sz="2000" b="1" dirty="0">
                <a:solidFill>
                  <a:prstClr val="black"/>
                </a:solidFill>
                <a:latin typeface="Quicksand"/>
              </a:endParaRPr>
            </a:p>
          </p:txBody>
        </p:sp>
        <p:sp>
          <p:nvSpPr>
            <p:cNvPr id="22" name="Text 18"/>
            <p:cNvSpPr/>
            <p:nvPr/>
          </p:nvSpPr>
          <p:spPr>
            <a:xfrm>
              <a:off x="5276453" y="1919090"/>
              <a:ext cx="3780135" cy="247154"/>
            </a:xfrm>
            <a:prstGeom prst="rect">
              <a:avLst/>
            </a:prstGeom>
            <a:noFill/>
            <a:ln/>
          </p:spPr>
          <p:txBody>
            <a:bodyPr wrap="none" lIns="0" tIns="0" rIns="0" bIns="0" rtlCol="0" anchor="t"/>
            <a:lstStyle/>
            <a:p>
              <a:pPr algn="ctr" defTabSz="761970">
                <a:lnSpc>
                  <a:spcPts val="1917"/>
                </a:lnSpc>
              </a:pPr>
              <a:r>
                <a:rPr lang="en-US" sz="1600" dirty="0">
                  <a:solidFill>
                    <a:srgbClr val="3A3630"/>
                  </a:solidFill>
                  <a:latin typeface="Quicksand"/>
                  <a:ea typeface="Source Sans 3" pitchFamily="34" charset="-122"/>
                  <a:cs typeface="Source Sans 3" pitchFamily="34" charset="-120"/>
                </a:rPr>
                <a:t>Explain what you did</a:t>
              </a:r>
              <a:endParaRPr lang="en-US" sz="1600" dirty="0">
                <a:solidFill>
                  <a:prstClr val="black"/>
                </a:solidFill>
                <a:latin typeface="Quicksand"/>
              </a:endParaRPr>
            </a:p>
          </p:txBody>
        </p:sp>
        <p:sp>
          <p:nvSpPr>
            <p:cNvPr id="24" name="Shape 19"/>
            <p:cNvSpPr/>
            <p:nvPr/>
          </p:nvSpPr>
          <p:spPr>
            <a:xfrm>
              <a:off x="9297988" y="2682677"/>
              <a:ext cx="19050" cy="463550"/>
            </a:xfrm>
            <a:prstGeom prst="roundRect">
              <a:avLst>
                <a:gd name="adj" fmla="val 121668"/>
              </a:avLst>
            </a:prstGeom>
            <a:solidFill>
              <a:srgbClr val="D9CDBA"/>
            </a:solidFill>
            <a:ln/>
          </p:spPr>
          <p:txBody>
            <a:bodyPr/>
            <a:lstStyle/>
            <a:p>
              <a:pPr defTabSz="761970"/>
              <a:endParaRPr lang="en-AE" sz="1500">
                <a:solidFill>
                  <a:prstClr val="black"/>
                </a:solidFill>
                <a:latin typeface="Quicksand"/>
              </a:endParaRPr>
            </a:p>
          </p:txBody>
        </p:sp>
        <p:sp>
          <p:nvSpPr>
            <p:cNvPr id="25" name="Shape 20"/>
            <p:cNvSpPr/>
            <p:nvPr/>
          </p:nvSpPr>
          <p:spPr>
            <a:xfrm>
              <a:off x="9133682" y="2610445"/>
              <a:ext cx="347663" cy="347663"/>
            </a:xfrm>
            <a:prstGeom prst="roundRect">
              <a:avLst>
                <a:gd name="adj" fmla="val 6667"/>
              </a:avLst>
            </a:prstGeom>
            <a:solidFill>
              <a:srgbClr val="F3E7D4"/>
            </a:solidFill>
            <a:ln/>
          </p:spPr>
          <p:txBody>
            <a:bodyPr anchor="ctr"/>
            <a:lstStyle/>
            <a:p>
              <a:pPr algn="ctr" defTabSz="761970"/>
              <a:r>
                <a:rPr lang="en-AE" sz="2000" b="1" dirty="0">
                  <a:solidFill>
                    <a:prstClr val="black"/>
                  </a:solidFill>
                  <a:latin typeface="Quicksand"/>
                </a:rPr>
                <a:t>4</a:t>
              </a:r>
            </a:p>
          </p:txBody>
        </p:sp>
        <p:sp>
          <p:nvSpPr>
            <p:cNvPr id="38" name="Text 22"/>
            <p:cNvSpPr/>
            <p:nvPr/>
          </p:nvSpPr>
          <p:spPr>
            <a:xfrm>
              <a:off x="8398669" y="3199110"/>
              <a:ext cx="1817787" cy="227211"/>
            </a:xfrm>
            <a:prstGeom prst="rect">
              <a:avLst/>
            </a:prstGeom>
            <a:noFill/>
            <a:ln/>
          </p:spPr>
          <p:txBody>
            <a:bodyPr wrap="none" lIns="0" tIns="0" rIns="0" bIns="0" rtlCol="0" anchor="t"/>
            <a:lstStyle/>
            <a:p>
              <a:pPr algn="ctr" defTabSz="761970">
                <a:lnSpc>
                  <a:spcPts val="1750"/>
                </a:lnSpc>
              </a:pPr>
              <a:r>
                <a:rPr lang="en-US" sz="2000" b="1" dirty="0">
                  <a:solidFill>
                    <a:srgbClr val="3A3630"/>
                  </a:solidFill>
                  <a:latin typeface="Quicksand"/>
                  <a:ea typeface="Lora" pitchFamily="34" charset="-122"/>
                  <a:cs typeface="Lora" pitchFamily="34" charset="-120"/>
                </a:rPr>
                <a:t>Result</a:t>
              </a:r>
              <a:endParaRPr lang="en-US" sz="2000" b="1" dirty="0">
                <a:solidFill>
                  <a:prstClr val="black"/>
                </a:solidFill>
                <a:latin typeface="Quicksand"/>
              </a:endParaRPr>
            </a:p>
          </p:txBody>
        </p:sp>
        <p:sp>
          <p:nvSpPr>
            <p:cNvPr id="39" name="Text 23"/>
            <p:cNvSpPr/>
            <p:nvPr/>
          </p:nvSpPr>
          <p:spPr>
            <a:xfrm>
              <a:off x="7417494" y="3474542"/>
              <a:ext cx="3780135" cy="247154"/>
            </a:xfrm>
            <a:prstGeom prst="rect">
              <a:avLst/>
            </a:prstGeom>
            <a:noFill/>
            <a:ln/>
          </p:spPr>
          <p:txBody>
            <a:bodyPr wrap="none" lIns="0" tIns="0" rIns="0" bIns="0" rtlCol="0" anchor="t"/>
            <a:lstStyle/>
            <a:p>
              <a:pPr algn="ctr" defTabSz="761970">
                <a:lnSpc>
                  <a:spcPts val="1917"/>
                </a:lnSpc>
              </a:pPr>
              <a:r>
                <a:rPr lang="en-US" sz="1600" dirty="0">
                  <a:solidFill>
                    <a:srgbClr val="3A3630"/>
                  </a:solidFill>
                  <a:latin typeface="Quicksand"/>
                  <a:ea typeface="Source Sans 3" pitchFamily="34" charset="-122"/>
                  <a:cs typeface="Source Sans 3" pitchFamily="34" charset="-120"/>
                </a:rPr>
                <a:t>Share the outcome</a:t>
              </a:r>
              <a:endParaRPr lang="en-US" sz="1600" dirty="0">
                <a:solidFill>
                  <a:prstClr val="black"/>
                </a:solidFill>
                <a:latin typeface="Quicksand"/>
              </a:endParaRPr>
            </a:p>
          </p:txBody>
        </p:sp>
      </p:grpSp>
    </p:spTree>
    <p:extLst>
      <p:ext uri="{BB962C8B-B14F-4D97-AF65-F5344CB8AC3E}">
        <p14:creationId xmlns:p14="http://schemas.microsoft.com/office/powerpoint/2010/main" val="12336088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2416</Words>
  <Application>Microsoft Office PowerPoint</Application>
  <PresentationFormat>Widescreen</PresentationFormat>
  <Paragraphs>234</Paragraphs>
  <Slides>21</Slides>
  <Notes>0</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21</vt:i4>
      </vt:variant>
    </vt:vector>
  </HeadingPairs>
  <TitlesOfParts>
    <vt:vector size="35" baseType="lpstr">
      <vt:lpstr>Canela Black Trial</vt:lpstr>
      <vt:lpstr>Quicksand</vt:lpstr>
      <vt:lpstr>Source Sans 3</vt:lpstr>
      <vt:lpstr>Aptos</vt:lpstr>
      <vt:lpstr>Aptos Display</vt:lpstr>
      <vt:lpstr>Arial</vt:lpstr>
      <vt:lpstr>Calibri</vt:lpstr>
      <vt:lpstr>Wingdings</vt:lpstr>
      <vt:lpstr>Custom Design</vt:lpstr>
      <vt:lpstr>1_Custom Design</vt:lpstr>
      <vt:lpstr>Office Theme</vt:lpstr>
      <vt:lpstr>2_Custom Design</vt:lpstr>
      <vt:lpstr>3_Custom Design</vt:lpstr>
      <vt:lpstr>think-cell Slide</vt:lpstr>
      <vt:lpstr>PowerPoint Presentation</vt:lpstr>
      <vt:lpstr>Content</vt:lpstr>
      <vt:lpstr>Introduction – Why the Fit Interview Matters</vt:lpstr>
      <vt:lpstr>Introduction – Your First Impression Sets the Foundation</vt:lpstr>
      <vt:lpstr>Introduction – Four Questions Interviewers Are Asking</vt:lpstr>
      <vt:lpstr>Sample Questions – Tell Me About Yourself</vt:lpstr>
      <vt:lpstr>Sample Questions –Why Do You Want to Get Into Consulting?</vt:lpstr>
      <vt:lpstr>Sample Questions –Why This Firm?</vt:lpstr>
      <vt:lpstr>STAR Method – Answering Challenge Questions</vt:lpstr>
      <vt:lpstr>Additional Practice Questions – Part 1</vt:lpstr>
      <vt:lpstr>Additional Practice Questions – Part 2</vt:lpstr>
      <vt:lpstr>Key Competencies </vt:lpstr>
      <vt:lpstr>Competency 1 - Leadership</vt:lpstr>
      <vt:lpstr>Competency 2 - Teamwork</vt:lpstr>
      <vt:lpstr>Competency 3 - Problem Solving</vt:lpstr>
      <vt:lpstr>Competency 4 - Communication</vt:lpstr>
      <vt:lpstr>Competency 5 - Strategic Thinking</vt:lpstr>
      <vt:lpstr>Common Pitfalls and How to Avoid Them</vt:lpstr>
      <vt:lpstr>Final Notes (1/2)</vt:lpstr>
      <vt:lpstr>Final Notes (2/2)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OSMAN LAYLA</dc:creator>
  <cp:lastModifiedBy>Tespina Youssef</cp:lastModifiedBy>
  <cp:revision>6</cp:revision>
  <dcterms:created xsi:type="dcterms:W3CDTF">2026-01-06T23:00:59Z</dcterms:created>
  <dcterms:modified xsi:type="dcterms:W3CDTF">2026-01-13T08:58:00Z</dcterms:modified>
</cp:coreProperties>
</file>